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261" r:id="rId4"/>
    <p:sldId id="288" r:id="rId5"/>
    <p:sldId id="289" r:id="rId6"/>
    <p:sldId id="290" r:id="rId7"/>
    <p:sldId id="291" r:id="rId8"/>
    <p:sldId id="292" r:id="rId9"/>
    <p:sldId id="293" r:id="rId10"/>
    <p:sldId id="336" r:id="rId11"/>
    <p:sldId id="337" r:id="rId12"/>
    <p:sldId id="365" r:id="rId13"/>
    <p:sldId id="366" r:id="rId14"/>
    <p:sldId id="295" r:id="rId15"/>
    <p:sldId id="338" r:id="rId16"/>
    <p:sldId id="339" r:id="rId17"/>
    <p:sldId id="340" r:id="rId18"/>
    <p:sldId id="296" r:id="rId19"/>
    <p:sldId id="341" r:id="rId20"/>
    <p:sldId id="367" r:id="rId21"/>
    <p:sldId id="297" r:id="rId22"/>
    <p:sldId id="342" r:id="rId23"/>
    <p:sldId id="343" r:id="rId24"/>
    <p:sldId id="344" r:id="rId25"/>
    <p:sldId id="298" r:id="rId26"/>
    <p:sldId id="345" r:id="rId27"/>
    <p:sldId id="299" r:id="rId28"/>
    <p:sldId id="346" r:id="rId29"/>
    <p:sldId id="348" r:id="rId30"/>
    <p:sldId id="347" r:id="rId31"/>
    <p:sldId id="300" r:id="rId32"/>
    <p:sldId id="349" r:id="rId33"/>
    <p:sldId id="351" r:id="rId34"/>
    <p:sldId id="350" r:id="rId35"/>
    <p:sldId id="303" r:id="rId36"/>
    <p:sldId id="352" r:id="rId37"/>
    <p:sldId id="353" r:id="rId38"/>
    <p:sldId id="361" r:id="rId39"/>
    <p:sldId id="354" r:id="rId40"/>
    <p:sldId id="356" r:id="rId41"/>
    <p:sldId id="357" r:id="rId42"/>
    <p:sldId id="358" r:id="rId43"/>
    <p:sldId id="359" r:id="rId44"/>
    <p:sldId id="360" r:id="rId45"/>
    <p:sldId id="306" r:id="rId46"/>
    <p:sldId id="363" r:id="rId47"/>
    <p:sldId id="362" r:id="rId48"/>
    <p:sldId id="364" r:id="rId49"/>
    <p:sldId id="30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85147" autoAdjust="0"/>
  </p:normalViewPr>
  <p:slideViewPr>
    <p:cSldViewPr snapToGrid="0">
      <p:cViewPr varScale="1">
        <p:scale>
          <a:sx n="104" d="100"/>
          <a:sy n="104" d="100"/>
        </p:scale>
        <p:origin x="6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9C8-F285-4034-BCED-7AFC06A96F66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881B-D397-4B29-BA41-4510EC71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4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89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https://www.youtube.com/watch?v=OWvcrIupMUM&amp;t=1807s – </a:t>
            </a:r>
            <a:r>
              <a:rPr lang="ko-KR" altLang="en-US" dirty="0" smtClean="0"/>
              <a:t>저거 밑에 수식 이해</a:t>
            </a:r>
            <a:endParaRPr lang="en-US" altLang="ko-KR" dirty="0" smtClean="0"/>
          </a:p>
          <a:p>
            <a:r>
              <a:rPr lang="ko-KR" altLang="en-US" b="1" dirty="0" smtClean="0"/>
              <a:t>정규화 평균을 내줌</a:t>
            </a:r>
            <a:r>
              <a:rPr lang="en-US" altLang="ko-KR" b="1" dirty="0" smtClean="0"/>
              <a:t>!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훈련데이터</a:t>
            </a:r>
            <a:r>
              <a:rPr lang="ko-KR" altLang="en-US" b="1" dirty="0" smtClean="0"/>
              <a:t> 개수 상관없이 언제든 통일된 값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84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https://www.youtube.com/watch?v=OWvcrIupMUM&amp;t=1807s</a:t>
            </a:r>
            <a:endParaRPr lang="en-US" altLang="ko-KR" b="1" dirty="0" smtClean="0"/>
          </a:p>
          <a:p>
            <a:r>
              <a:rPr lang="ko-KR" altLang="en-US" b="1" dirty="0" err="1" smtClean="0"/>
              <a:t>정답아닌</a:t>
            </a:r>
            <a:r>
              <a:rPr lang="en-US" altLang="ko-KR" b="1" dirty="0" err="1" smtClean="0"/>
              <a:t>softmax</a:t>
            </a:r>
            <a:r>
              <a:rPr lang="ko-KR" altLang="en-US" b="1" dirty="0" smtClean="0"/>
              <a:t>값은 아예 </a:t>
            </a:r>
            <a:r>
              <a:rPr lang="ko-KR" altLang="en-US" b="1" dirty="0" err="1" smtClean="0"/>
              <a:t>어레이에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포함안돼서</a:t>
            </a:r>
            <a:r>
              <a:rPr lang="ko-KR" altLang="en-US" b="1" dirty="0" smtClean="0"/>
              <a:t> 계산 안됨 자동으로 </a:t>
            </a:r>
            <a:r>
              <a:rPr lang="en-US" altLang="ko-KR" b="1" dirty="0" smtClean="0"/>
              <a:t>0 </a:t>
            </a:r>
            <a:r>
              <a:rPr lang="ko-KR" altLang="en-US" b="1" dirty="0" smtClean="0"/>
              <a:t>곱해진 셈</a:t>
            </a:r>
            <a:r>
              <a:rPr lang="en-US" altLang="ko-KR" b="1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15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https://www.youtube.com/watch?v=OWvcrIupMUM&amp;t=1807s</a:t>
            </a:r>
            <a:endParaRPr lang="en-US" altLang="ko-KR" b="1" dirty="0" smtClean="0"/>
          </a:p>
          <a:p>
            <a:r>
              <a:rPr lang="ko-KR" altLang="en-US" b="1" dirty="0" err="1" smtClean="0"/>
              <a:t>정답아닌</a:t>
            </a:r>
            <a:r>
              <a:rPr lang="en-US" altLang="ko-KR" b="1" dirty="0" err="1" smtClean="0"/>
              <a:t>softmax</a:t>
            </a:r>
            <a:r>
              <a:rPr lang="ko-KR" altLang="en-US" b="1" dirty="0" smtClean="0"/>
              <a:t>값은 아예 </a:t>
            </a:r>
            <a:r>
              <a:rPr lang="ko-KR" altLang="en-US" b="1" dirty="0" err="1" smtClean="0"/>
              <a:t>어레이에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포함안돼서</a:t>
            </a:r>
            <a:r>
              <a:rPr lang="ko-KR" altLang="en-US" b="1" dirty="0" smtClean="0"/>
              <a:t> 계산 안됨 자동으로 </a:t>
            </a:r>
            <a:r>
              <a:rPr lang="en-US" altLang="ko-KR" b="1" dirty="0" smtClean="0"/>
              <a:t>0 </a:t>
            </a:r>
            <a:r>
              <a:rPr lang="ko-KR" altLang="en-US" b="1" dirty="0" smtClean="0"/>
              <a:t>곱해진 셈</a:t>
            </a:r>
            <a:r>
              <a:rPr lang="en-US" altLang="ko-KR" b="1" dirty="0" smtClean="0"/>
              <a:t>!</a:t>
            </a:r>
          </a:p>
          <a:p>
            <a:r>
              <a:rPr lang="ko-KR" altLang="en-US" b="1" dirty="0" err="1" smtClean="0"/>
              <a:t>구글링해보니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shape</a:t>
            </a:r>
            <a:r>
              <a:rPr lang="ko-KR" altLang="en-US" b="1" dirty="0" smtClean="0"/>
              <a:t>때 </a:t>
            </a:r>
            <a:r>
              <a:rPr lang="ko-KR" altLang="en-US" b="1" dirty="0" err="1" smtClean="0"/>
              <a:t>가끔의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error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발생하기도 한다던데</a:t>
            </a:r>
            <a:r>
              <a:rPr lang="en-US" altLang="ko-KR" b="1" baseline="0" dirty="0" smtClean="0"/>
              <a:t>.. </a:t>
            </a:r>
            <a:r>
              <a:rPr lang="ko-KR" altLang="en-US" b="1" baseline="0" smtClean="0"/>
              <a:t>명확하고 가독성때문일라나</a:t>
            </a:r>
            <a:r>
              <a:rPr lang="en-US" altLang="ko-KR" b="1" baseline="0" dirty="0" smtClean="0"/>
              <a:t>?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502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gradient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음수면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가중치파라미터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양의방향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loss</a:t>
            </a:r>
            <a:r>
              <a:rPr lang="ko-KR" altLang="en-US" baseline="0" dirty="0" smtClean="0"/>
              <a:t>줄임 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양수면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음의방향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loss</a:t>
            </a:r>
            <a:r>
              <a:rPr lang="ko-KR" altLang="en-US" baseline="0" dirty="0" smtClean="0"/>
              <a:t>줄임</a:t>
            </a:r>
            <a:endParaRPr lang="en-US" altLang="ko-KR" baseline="0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지표로 하게 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 중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장을 인식하므로 정확도는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32%)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정확도가 개선된다고 하더라도 그 값이 불연속적인 띄엄띄엄한 값으로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바뀌어버립니다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지표로 삼았다면 사진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인식했다고 끝이 아니라 사진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인식하는 과정에서의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얼마나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정확한지도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계산할 수 있게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더욱더 민감하게 모델의 정교함을 측정할 수 있다는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매개변수의 값이 조금씩 변하면 그의 반응하여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 연속적으로 변화합니다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계단함수를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활성화 함수로 사용하지 않는 이유와 일맥상통합니다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미분이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 매개변수 변화를 함수가 말살해서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손실값에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연속적이고 미분 절대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되지 않지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 과정에서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함수의 미분이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160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h</a:t>
            </a:r>
            <a:r>
              <a:rPr lang="ko-KR" altLang="en-US" baseline="0" dirty="0" smtClean="0"/>
              <a:t>는 시간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시간을 한없이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에 가깝게</a:t>
            </a:r>
            <a:endParaRPr lang="en-US" altLang="ko-KR" baseline="0" dirty="0" smtClean="0"/>
          </a:p>
          <a:p>
            <a:r>
              <a:rPr lang="ko-KR" altLang="en-US" baseline="0" dirty="0" smtClean="0"/>
              <a:t>근사치로 </a:t>
            </a:r>
            <a:r>
              <a:rPr lang="ko-KR" altLang="en-US" baseline="0" dirty="0" err="1" smtClean="0"/>
              <a:t>계산하는것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작은 차분으로 </a:t>
            </a:r>
            <a:r>
              <a:rPr lang="ko-KR" altLang="en-US" baseline="0" dirty="0" err="1" smtClean="0"/>
              <a:t>계산하는것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소수점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아래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개 </a:t>
            </a:r>
            <a:r>
              <a:rPr lang="en-US" altLang="ko-KR" baseline="0" dirty="0" smtClean="0"/>
              <a:t>e-50 </a:t>
            </a:r>
            <a:r>
              <a:rPr lang="ko-KR" altLang="en-US" baseline="0" dirty="0" smtClean="0"/>
              <a:t>근데 </a:t>
            </a:r>
            <a:r>
              <a:rPr lang="ko-KR" altLang="en-US" b="1" baseline="0" dirty="0" smtClean="0"/>
              <a:t>소수점 생략</a:t>
            </a:r>
            <a:r>
              <a:rPr lang="en-US" altLang="ko-KR" b="1" baseline="0" dirty="0" smtClean="0"/>
              <a:t>!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2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x+h</a:t>
            </a:r>
            <a:r>
              <a:rPr lang="ko-KR" altLang="en-US" baseline="0" dirty="0" smtClean="0"/>
              <a:t>랑 </a:t>
            </a:r>
            <a:r>
              <a:rPr lang="en-US" altLang="ko-KR" baseline="0" dirty="0" smtClean="0"/>
              <a:t>x </a:t>
            </a:r>
            <a:r>
              <a:rPr lang="ko-KR" altLang="en-US" baseline="0" dirty="0" smtClean="0"/>
              <a:t>가 두 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근사치로 </a:t>
            </a:r>
            <a:r>
              <a:rPr lang="ko-KR" altLang="en-US" baseline="0" dirty="0" err="1" smtClean="0"/>
              <a:t>계산하는것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작은 차분으로 </a:t>
            </a:r>
            <a:r>
              <a:rPr lang="ko-KR" altLang="en-US" baseline="0" dirty="0" err="1" smtClean="0"/>
              <a:t>계산하는것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90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2h </a:t>
            </a:r>
            <a:r>
              <a:rPr lang="ko-KR" altLang="en-US" baseline="0" dirty="0" err="1" smtClean="0"/>
              <a:t>오차보정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81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71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람다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일반적인 메서드 호출보다 더 빠른 성능을 보일 수도 있습니다 간결하다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가독성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90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 눈금 설정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뒤에 범위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해서 저럼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어쨌든 그냥 강제로 수동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변환한거임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앞에는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조합 뒤에 리스트는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조합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일대일대응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좌표나옴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눈금형식다르지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ver2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3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신경망이 가능</a:t>
            </a:r>
            <a:r>
              <a:rPr lang="en-US" altLang="ko-KR" dirty="0" smtClean="0"/>
              <a:t>~ </a:t>
            </a:r>
          </a:p>
          <a:p>
            <a:r>
              <a:rPr lang="de-DE" altLang="ko-KR" dirty="0" smtClean="0"/>
              <a:t>https://sicegorobot.blogspot.com/2015/10/blog-post.html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94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https://velog.io/@swan9405/%ED%8E%B8%EB%AF%B8%EB%B6%84%EA%B3%BC-%EC%A0%84%EB%AF%B8%EB%B6%84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등위곡선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쌓여서 원통처럼 포물선</a:t>
            </a:r>
            <a:r>
              <a:rPr lang="en-US" altLang="ko-KR" dirty="0" smtClean="0"/>
              <a:t>. https://www.google.com/search?q=%ED%8E%B8%EB%AF%B8%EB%B6%84+%EA%B7%B8%EB%9E%98%ED%94%84&amp;oq=%ED%8E%B8%EB%AF%B8%EB%B6%84+%EA%B7%B8%EB%9E%98%ED%94%84&amp;gs_lcrp=EgZjaHJvbWUyBggAEEUYOTIGCAEQIxgnMgwIAhAjGCcYgAQYigUyBwgDEAAYgAQyBwgEEAAYgAQyBwgFEAAYgAQyBwgGEAAYgAQyBwgHEAAYgAQyBwgIEAAYgAQyBwgJEAAYgATSAQg2NDg5ajBqN6gCALACAA&amp;sourceid=chrome&amp;ie=UTF-8#fpstate=ive&amp;ip=1&amp;vld=cid:24b69cb3,vid:Tcr0pIxB9IQ,st: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변수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개니까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12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numerical_diff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 수치 미분을 수행하는 함수로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주어진 함수의 특정 지점에서의 기울기를 근사적으로 계산합니다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</a:t>
            </a:r>
            <a:r>
              <a:rPr lang="en-US" altLang="ko-KR" dirty="0" smtClean="0"/>
              <a:t>function_tmp2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지점에서 미분하고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dirty="0" smtClean="0"/>
              <a:t>function_tmp2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함수의 </a:t>
            </a:r>
            <a:r>
              <a:rPr lang="en-US" altLang="ko-KR" dirty="0" smtClean="0"/>
              <a:t>x1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기울기를 계산하는 것이며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결과는 해당 지점에서의 접선의 기울기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45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18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일단 </a:t>
            </a:r>
            <a:r>
              <a:rPr lang="en-US" altLang="ko-KR" dirty="0" smtClean="0"/>
              <a:t>NUMERICAL_GRADIENT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X</a:t>
            </a:r>
            <a:r>
              <a:rPr lang="ko-KR" altLang="en-US" dirty="0" smtClean="0"/>
              <a:t>크기 제한 없으니까 다 가지고는 와 </a:t>
            </a:r>
            <a:r>
              <a:rPr lang="en-US" altLang="ko-KR" dirty="0" smtClean="0"/>
              <a:t>grad</a:t>
            </a:r>
            <a:r>
              <a:rPr lang="ko-KR" altLang="en-US" dirty="0" smtClean="0"/>
              <a:t>그래서 차원 무제한 가능해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그니까 사실 </a:t>
            </a:r>
            <a:r>
              <a:rPr lang="ko-KR" altLang="en-US" dirty="0" err="1" smtClean="0"/>
              <a:t>벡터차원이</a:t>
            </a:r>
            <a:r>
              <a:rPr lang="ko-KR" altLang="en-US" dirty="0" smtClean="0"/>
              <a:t> 일치하지 않지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x+h</a:t>
            </a:r>
            <a:r>
              <a:rPr lang="ko-KR" altLang="en-US" dirty="0" smtClean="0"/>
              <a:t>뭐 </a:t>
            </a:r>
            <a:r>
              <a:rPr lang="ko-KR" altLang="en-US" dirty="0" err="1" smtClean="0"/>
              <a:t>이런것도</a:t>
            </a:r>
            <a:r>
              <a:rPr lang="ko-KR" altLang="en-US" dirty="0" smtClean="0"/>
              <a:t> 다 계산되는 것을 확인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근데 </a:t>
            </a:r>
            <a:r>
              <a:rPr lang="en-US" altLang="ko-KR" dirty="0" smtClean="0"/>
              <a:t>function_2</a:t>
            </a:r>
            <a:r>
              <a:rPr lang="ko-KR" altLang="en-US" dirty="0" smtClean="0"/>
              <a:t>에 인덱스 초과하면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값이 없어서 그냥 </a:t>
            </a:r>
            <a:r>
              <a:rPr lang="en-US" altLang="ko-KR" dirty="0" smtClean="0"/>
              <a:t>x[0]**2</a:t>
            </a:r>
            <a:r>
              <a:rPr lang="en-US" altLang="ko-KR" baseline="0" dirty="0" smtClean="0"/>
              <a:t> + x[1]**2 </a:t>
            </a:r>
            <a:r>
              <a:rPr lang="ko-KR" altLang="en-US" baseline="0" dirty="0" smtClean="0"/>
              <a:t>값 반환함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아마 근데 실제 학습에선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그림이건 </a:t>
            </a:r>
            <a:r>
              <a:rPr lang="ko-KR" altLang="en-US" baseline="0" dirty="0" err="1" smtClean="0"/>
              <a:t>워드벡터건</a:t>
            </a:r>
            <a:r>
              <a:rPr lang="ko-KR" altLang="en-US" baseline="0" dirty="0" smtClean="0"/>
              <a:t> 알아서 차원 조정돼서 입력될 것 그리고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변수함수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이런거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정의안하지</a:t>
            </a:r>
            <a:r>
              <a:rPr lang="ko-KR" altLang="en-US" baseline="0" dirty="0" smtClean="0"/>
              <a:t> 않을까 사실 </a:t>
            </a:r>
            <a:r>
              <a:rPr lang="ko-KR" altLang="en-US" baseline="0" dirty="0" err="1" smtClean="0"/>
              <a:t>수식계산은</a:t>
            </a:r>
            <a:r>
              <a:rPr lang="ko-KR" altLang="en-US" baseline="0" dirty="0" smtClean="0"/>
              <a:t> 다 </a:t>
            </a:r>
            <a:r>
              <a:rPr lang="ko-KR" altLang="en-US" baseline="0" dirty="0" err="1" smtClean="0"/>
              <a:t>파이썬이</a:t>
            </a:r>
            <a:r>
              <a:rPr lang="ko-KR" altLang="en-US" baseline="0" dirty="0" smtClean="0"/>
              <a:t> 해줌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5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책에는 </a:t>
            </a:r>
            <a:r>
              <a:rPr lang="ko-KR" altLang="en-US" dirty="0" err="1" smtClean="0"/>
              <a:t>안나와있음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소스코드</a:t>
            </a:r>
            <a:r>
              <a:rPr lang="en-US" altLang="ko-KR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enumerate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순서가 있는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튜플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문자열 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입력으로 받아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(index)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값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(value)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함께 순회할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 있는 반복 가능한 객체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(enumerate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반환합니다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객체는 주로 </a:t>
            </a:r>
            <a:r>
              <a:rPr lang="en-US" altLang="ko-KR" dirty="0" smtClean="0"/>
              <a:t>for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루프에서 사용되며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순회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(iteration)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단계에서 인덱스와 값을 쉽게 가져와 활용할 수 있게 해줍니다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__main__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스크립트가 직접 실행될 때만 해당 블록의 코드를 실행하도록 하는 일종의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보호장치입니다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다른 스크립트에서 이 스크립트를 모듈로서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임포트하면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블록의 코드는 실행되지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순서쌍으로 존재함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dirty="0" smtClean="0"/>
              <a:t>https://tbr74.tistory.com/entry/numpy-meshgrid-%ED%95%A8%EC%88%98-%EC%95%8C%EC%95%84%EB%B3%B4%EA%B8%B0#google_vignette (</a:t>
            </a:r>
            <a:r>
              <a:rPr lang="en-US" altLang="ko-KR" dirty="0" err="1" smtClean="0"/>
              <a:t>mashgrid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49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gradient</a:t>
            </a:r>
            <a:r>
              <a:rPr lang="ko-KR" altLang="en-US" b="1" baseline="0" dirty="0" smtClean="0"/>
              <a:t> 값이 클수록 </a:t>
            </a:r>
            <a:r>
              <a:rPr lang="ko-KR" altLang="en-US" b="1" baseline="0" dirty="0" err="1" smtClean="0"/>
              <a:t>변화량이</a:t>
            </a:r>
            <a:r>
              <a:rPr lang="ko-KR" altLang="en-US" b="1" baseline="0" dirty="0" smtClean="0"/>
              <a:t> 크게 존재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en-US" altLang="ko-KR" b="1" baseline="0" dirty="0" smtClean="0"/>
              <a:t>gradient</a:t>
            </a:r>
            <a:r>
              <a:rPr lang="ko-KR" altLang="en-US" b="1" baseline="0" dirty="0" smtClean="0"/>
              <a:t>가 </a:t>
            </a:r>
            <a:r>
              <a:rPr lang="en-US" altLang="ko-KR" b="1" baseline="0" dirty="0" smtClean="0"/>
              <a:t>0</a:t>
            </a:r>
            <a:r>
              <a:rPr lang="ko-KR" altLang="en-US" b="1" baseline="0" dirty="0" err="1" smtClean="0"/>
              <a:t>이되는걸</a:t>
            </a:r>
            <a:r>
              <a:rPr lang="ko-KR" altLang="en-US" b="1" baseline="0" dirty="0" smtClean="0"/>
              <a:t> 찾는게 목표지 우리는</a:t>
            </a:r>
            <a:r>
              <a:rPr lang="en-US" altLang="ko-KR" baseline="0" dirty="0" smtClean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 그니까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나중에 </a:t>
            </a:r>
            <a:r>
              <a:rPr lang="en-US" altLang="ko-KR" dirty="0" err="1" smtClean="0"/>
              <a:t>chainrule</a:t>
            </a:r>
            <a:r>
              <a:rPr lang="en-US" altLang="ko-KR" dirty="0" smtClean="0"/>
              <a:t> back</a:t>
            </a:r>
            <a:r>
              <a:rPr lang="en-US" altLang="ko-KR" baseline="0" dirty="0" smtClean="0"/>
              <a:t> prop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중요 </a:t>
            </a:r>
            <a:r>
              <a:rPr lang="en-US" altLang="ko-KR" baseline="0" dirty="0" smtClean="0"/>
              <a:t>loss</a:t>
            </a:r>
            <a:r>
              <a:rPr lang="ko-KR" altLang="en-US" baseline="0" dirty="0" smtClean="0"/>
              <a:t>값 낮아지게 하는 </a:t>
            </a:r>
            <a:r>
              <a:rPr lang="en-US" altLang="ko-KR" baseline="0" dirty="0" smtClean="0"/>
              <a:t>gradient </a:t>
            </a:r>
            <a:r>
              <a:rPr lang="ko-KR" altLang="en-US" baseline="0" dirty="0" smtClean="0"/>
              <a:t>방향 찾아서 </a:t>
            </a:r>
            <a:r>
              <a:rPr lang="ko-KR" altLang="en-US" baseline="0" dirty="0" err="1" smtClean="0"/>
              <a:t>파라미터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업데이트해야돼서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파일을 커맨드라인이나 인터페이스를 통해 직접 실행한 경우 ​​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__name__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__main__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네임스페이스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설정됩니다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42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51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직접 판단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514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임의 초기값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grad </a:t>
            </a:r>
            <a:r>
              <a:rPr lang="ko-KR" altLang="en-US" dirty="0" smtClean="0"/>
              <a:t>는 거의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가까워짐</a:t>
            </a:r>
            <a:r>
              <a:rPr lang="en-US" altLang="ko-KR" dirty="0" smtClean="0"/>
              <a:t>!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</a:t>
            </a:r>
            <a:r>
              <a:rPr lang="ko-KR" altLang="en-US" dirty="0" smtClean="0"/>
              <a:t>차원이 아닐 수도 있으니까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한장이</a:t>
            </a:r>
            <a:r>
              <a:rPr lang="en-US" altLang="ko-KR" dirty="0" smtClean="0"/>
              <a:t>x, </a:t>
            </a:r>
            <a:r>
              <a:rPr lang="ko-KR" altLang="en-US" dirty="0" smtClean="0"/>
              <a:t>여러 개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15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-2.58983747e+13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dirty="0" smtClean="0"/>
              <a:t>-2.58983747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승을 곱한 값이라고 해석할 수 있습니다 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25,898,374,700,000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1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그래도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사람이 </a:t>
            </a:r>
            <a:r>
              <a:rPr lang="ko-KR" altLang="en-US" dirty="0" err="1" smtClean="0"/>
              <a:t>설계해야함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79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common </a:t>
            </a:r>
            <a:r>
              <a:rPr lang="ko-KR" altLang="en-US" b="0" dirty="0" smtClean="0"/>
              <a:t>폴더에 여태까지 다 구현했던 함수들 </a:t>
            </a:r>
            <a:r>
              <a:rPr lang="ko-KR" altLang="en-US" b="0" dirty="0" err="1" smtClean="0"/>
              <a:t>저장돼있음</a:t>
            </a: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14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common </a:t>
            </a:r>
            <a:r>
              <a:rPr lang="ko-KR" altLang="en-US" b="0" dirty="0" smtClean="0"/>
              <a:t>폴더에 여태까지 다 구현했던 함수들 </a:t>
            </a:r>
            <a:r>
              <a:rPr lang="ko-KR" altLang="en-US" b="0" dirty="0" err="1" smtClean="0"/>
              <a:t>저장돼있음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가중치 초기화 </a:t>
            </a:r>
            <a:r>
              <a:rPr lang="en-US" altLang="ko-KR" b="0" dirty="0" smtClean="0"/>
              <a:t>- https://yngie-c.github.io/deep%20learning/2020/03/17/parameter_init/ -&gt; </a:t>
            </a:r>
            <a:r>
              <a:rPr lang="ko-KR" altLang="en-US" b="1" dirty="0" smtClean="0"/>
              <a:t>뒷장에 나옴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랜덤문제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활성화 함수 값이 치우쳐져서 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가까워져 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Vanishing https://mole-starseeker.tistory.com/42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문으로 하면 겁나 복잡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당연히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flags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dirty="0" err="1" smtClean="0"/>
              <a:t>np.nditer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사용되는 플래그로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 중에 특정 동작을 지정하는 데 사용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40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랜덤초기화라 당연히 책과 다름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W</a:t>
            </a:r>
            <a:r>
              <a:rPr lang="ko-KR" altLang="en-US" b="0" dirty="0" smtClean="0"/>
              <a:t>는 인스턴스변수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f(w)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손실함수</a:t>
            </a:r>
            <a:r>
              <a:rPr lang="ko-KR" altLang="en-US" b="1" baseline="0" dirty="0" smtClean="0"/>
              <a:t> </a:t>
            </a:r>
            <a:r>
              <a:rPr lang="ko-KR" altLang="en-US" b="1" baseline="0" dirty="0" err="1" smtClean="0"/>
              <a:t>계산하는건데</a:t>
            </a:r>
            <a:r>
              <a:rPr lang="ko-KR" altLang="en-US" b="1" baseline="0" dirty="0" smtClean="0"/>
              <a:t> </a:t>
            </a:r>
            <a:r>
              <a:rPr lang="ko-KR" altLang="en-US" b="0" baseline="0" dirty="0" smtClean="0"/>
              <a:t>밑에 </a:t>
            </a:r>
            <a:r>
              <a:rPr lang="en-US" altLang="ko-KR" b="0" baseline="0" dirty="0" smtClean="0"/>
              <a:t>gradient f(w)</a:t>
            </a:r>
            <a:r>
              <a:rPr lang="ko-KR" altLang="en-US" b="0" baseline="0" dirty="0" smtClean="0"/>
              <a:t>랑 일관성 위해 그냥 </a:t>
            </a:r>
            <a:r>
              <a:rPr lang="en-US" altLang="ko-KR" b="0" baseline="0" dirty="0" smtClean="0"/>
              <a:t>w, dummy</a:t>
            </a:r>
            <a:r>
              <a:rPr lang="ko-KR" altLang="en-US" b="0" baseline="0" dirty="0" smtClean="0"/>
              <a:t>값으로 </a:t>
            </a:r>
            <a:r>
              <a:rPr lang="ko-KR" altLang="en-US" b="0" baseline="0" dirty="0" err="1" smtClean="0"/>
              <a:t>채워넣음</a:t>
            </a:r>
            <a:r>
              <a:rPr lang="ko-KR" altLang="en-US" b="0" baseline="0" dirty="0" smtClean="0"/>
              <a:t> </a:t>
            </a:r>
            <a:r>
              <a:rPr lang="en-US" altLang="ko-KR" b="0" baseline="0" dirty="0" smtClean="0"/>
              <a:t>f</a:t>
            </a:r>
            <a:r>
              <a:rPr lang="ko-KR" altLang="en-US" b="0" baseline="0" dirty="0" smtClean="0"/>
              <a:t>불러오면 </a:t>
            </a:r>
            <a:r>
              <a:rPr lang="ko-KR" altLang="en-US" b="0" baseline="0" dirty="0" err="1" smtClean="0"/>
              <a:t>손실함수</a:t>
            </a:r>
            <a:r>
              <a:rPr lang="ko-KR" altLang="en-US" b="0" baseline="0" dirty="0" smtClean="0"/>
              <a:t> 실행</a:t>
            </a:r>
            <a:r>
              <a:rPr lang="en-US" altLang="ko-KR" b="0" baseline="0" dirty="0" smtClean="0"/>
              <a:t>,</a:t>
            </a:r>
            <a:r>
              <a:rPr lang="ko-KR" altLang="en-US" b="0" baseline="0" dirty="0" smtClean="0"/>
              <a:t> </a:t>
            </a:r>
            <a:r>
              <a:rPr lang="en-US" altLang="ko-KR" b="1" baseline="0" dirty="0" smtClean="0"/>
              <a:t>f</a:t>
            </a:r>
            <a:r>
              <a:rPr lang="ko-KR" altLang="en-US" b="1" baseline="0" dirty="0" smtClean="0"/>
              <a:t>는 </a:t>
            </a:r>
            <a:r>
              <a:rPr lang="en-US" altLang="ko-KR" b="1" baseline="0" dirty="0" smtClean="0"/>
              <a:t>loss function!!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err="1" smtClean="0"/>
              <a:t>편미분식을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h</a:t>
            </a:r>
            <a:r>
              <a:rPr lang="ko-KR" altLang="en-US" b="0" dirty="0" smtClean="0"/>
              <a:t>만큼 늘리면 </a:t>
            </a:r>
            <a:r>
              <a:rPr lang="ko-KR" altLang="en-US" b="0" dirty="0" err="1" smtClean="0"/>
              <a:t>손실함수의</a:t>
            </a:r>
            <a:r>
              <a:rPr lang="ko-KR" altLang="en-US" b="0" dirty="0" smtClean="0"/>
              <a:t> 값은 그 </a:t>
            </a:r>
            <a:r>
              <a:rPr lang="ko-KR" altLang="en-US" b="0" dirty="0" err="1" smtClean="0"/>
              <a:t>미분값</a:t>
            </a:r>
            <a:r>
              <a:rPr lang="en-US" altLang="ko-KR" b="0" dirty="0" smtClean="0"/>
              <a:t>*h </a:t>
            </a:r>
            <a:r>
              <a:rPr lang="ko-KR" altLang="en-US" b="0" dirty="0" smtClean="0"/>
              <a:t>만큼 감소증가한다</a:t>
            </a:r>
            <a:r>
              <a:rPr lang="en-US" altLang="ko-KR" b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= lambda x, y: x + y</a:t>
            </a: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5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근데 엄밀히 말하면 </a:t>
            </a:r>
            <a:r>
              <a:rPr lang="en-US" altLang="ko-KR" dirty="0" err="1" smtClean="0"/>
              <a:t>sgd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샘플데이터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개임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이걸 </a:t>
            </a:r>
            <a:r>
              <a:rPr lang="ko-KR" altLang="en-US" b="1" dirty="0" err="1" smtClean="0"/>
              <a:t>보완한게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mini-batch</a:t>
            </a:r>
            <a:r>
              <a:rPr lang="ko-KR" altLang="en-US" b="1" dirty="0" smtClean="0"/>
              <a:t>를 가지고 </a:t>
            </a:r>
            <a:r>
              <a:rPr lang="en-US" altLang="ko-KR" b="1" dirty="0" err="1" smtClean="0"/>
              <a:t>sgd</a:t>
            </a:r>
            <a:r>
              <a:rPr lang="ko-KR" altLang="en-US" b="1" dirty="0" err="1" smtClean="0"/>
              <a:t>하는거고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44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params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grads</a:t>
            </a:r>
            <a:r>
              <a:rPr lang="ko-KR" altLang="en-US" b="1" dirty="0" smtClean="0"/>
              <a:t>를 인스턴스 변수로 가짐</a:t>
            </a:r>
            <a:endParaRPr lang="en-US" altLang="ko-KR" b="1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주피터 노트북이라는 툴이 셀 안에 있는 코드의 맨 마지막 줄에 있는 변수나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리턴값은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화면에 출력하도록 해놓았습니다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기능이 굉장히 유용하죠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시각적으로 확인할 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이해도가 높아지니까요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그러다보니까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말씀하신 것처럼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함수명만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써도 함수가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한 값이 주피터 노트북에 출력이 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print_hello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써도 동일하게 화면에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리턴값이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출력이 되는 것처럼 보이는 것인데요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출력할라면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 smtClean="0"/>
              <a:t>순전파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기울기 계산 함수 바로 </a:t>
            </a:r>
            <a:r>
              <a:rPr lang="ko-KR" altLang="en-US" b="1" dirty="0" err="1" smtClean="0"/>
              <a:t>안불러오고</a:t>
            </a:r>
            <a:r>
              <a:rPr lang="ko-KR" altLang="en-US" b="1" dirty="0" smtClean="0"/>
              <a:t> 따로 함수 정의해서 불러와서 인수도 내 생각과  달랐다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93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더 빠르다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def</a:t>
            </a:r>
            <a:r>
              <a:rPr lang="en-US" altLang="ko-KR" b="1" dirty="0" smtClean="0"/>
              <a:t> predict</a:t>
            </a:r>
            <a:r>
              <a:rPr lang="ko-KR" altLang="en-US" b="1" dirty="0" smtClean="0"/>
              <a:t>랑 같네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932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batch_mask</a:t>
            </a:r>
            <a:r>
              <a:rPr lang="ko-KR" altLang="en-US" b="1" dirty="0" smtClean="0"/>
              <a:t>는 </a:t>
            </a:r>
            <a:r>
              <a:rPr lang="en-US" altLang="ko-KR" b="1" dirty="0" err="1" smtClean="0"/>
              <a:t>numpy</a:t>
            </a:r>
            <a:r>
              <a:rPr lang="en-US" altLang="ko-KR" b="1" baseline="0" dirty="0" smtClean="0"/>
              <a:t> </a:t>
            </a:r>
            <a:r>
              <a:rPr lang="en-US" altLang="ko-KR" b="1" dirty="0" smtClean="0"/>
              <a:t>array -&gt; </a:t>
            </a:r>
            <a:r>
              <a:rPr lang="en-US" altLang="ko-KR" b="1" dirty="0" err="1" smtClean="0"/>
              <a:t>batch_mask</a:t>
            </a:r>
            <a:r>
              <a:rPr lang="ko-KR" altLang="en-US" b="1" dirty="0" smtClean="0"/>
              <a:t>랑 </a:t>
            </a:r>
            <a:r>
              <a:rPr lang="en-US" altLang="ko-KR" b="1" dirty="0" smtClean="0"/>
              <a:t>index </a:t>
            </a:r>
            <a:r>
              <a:rPr lang="ko-KR" altLang="en-US" b="1" dirty="0" err="1" smtClean="0"/>
              <a:t>같은애들</a:t>
            </a:r>
            <a:r>
              <a:rPr lang="ko-KR" altLang="en-US" b="1" dirty="0" smtClean="0"/>
              <a:t> 선택 돼서 </a:t>
            </a:r>
            <a:r>
              <a:rPr lang="en-US" altLang="ko-KR" b="1" dirty="0" err="1" smtClean="0"/>
              <a:t>x_train</a:t>
            </a:r>
            <a:r>
              <a:rPr lang="en-US" altLang="ko-KR" b="1" dirty="0" smtClean="0"/>
              <a:t> batch mask </a:t>
            </a:r>
            <a:r>
              <a:rPr lang="ko-KR" altLang="en-US" b="1" dirty="0" smtClean="0"/>
              <a:t>사이즈로 줄어드는 것</a:t>
            </a:r>
            <a:r>
              <a:rPr lang="en-US" altLang="ko-KR" b="1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기울기 함수는 </a:t>
            </a:r>
            <a:r>
              <a:rPr lang="en-US" altLang="ko-KR" b="1" dirty="0" smtClean="0"/>
              <a:t>loss</a:t>
            </a:r>
            <a:r>
              <a:rPr lang="ko-KR" altLang="en-US" b="1" dirty="0" err="1" smtClean="0"/>
              <a:t>구해야돼서</a:t>
            </a:r>
            <a:r>
              <a:rPr lang="ko-KR" altLang="en-US" b="1" dirty="0" smtClean="0"/>
              <a:t> 일단 인수로</a:t>
            </a:r>
            <a:r>
              <a:rPr lang="ko-KR" altLang="en-US" b="1" baseline="0" dirty="0" smtClean="0"/>
              <a:t> 바로 </a:t>
            </a:r>
            <a:r>
              <a:rPr lang="ko-KR" altLang="en-US" b="1" baseline="0" dirty="0" err="1" smtClean="0"/>
              <a:t>가중치파라미터넣는게</a:t>
            </a:r>
            <a:r>
              <a:rPr lang="ko-KR" altLang="en-US" b="1" baseline="0" dirty="0" smtClean="0"/>
              <a:t> 아님</a:t>
            </a:r>
            <a:r>
              <a:rPr lang="en-US" altLang="ko-KR" b="1" baseline="0" dirty="0" smtClean="0"/>
              <a:t>. </a:t>
            </a:r>
            <a:r>
              <a:rPr lang="ko-KR" altLang="en-US" b="1" baseline="0" dirty="0" smtClean="0"/>
              <a:t>어차피 인스턴스변수여서 저 </a:t>
            </a:r>
            <a:r>
              <a:rPr lang="ko-KR" altLang="en-US" b="1" baseline="0" dirty="0" err="1" smtClean="0"/>
              <a:t>함수안에서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loss</a:t>
            </a:r>
            <a:r>
              <a:rPr lang="ko-KR" altLang="en-US" b="1" baseline="0" dirty="0" err="1" smtClean="0"/>
              <a:t>구한후</a:t>
            </a:r>
            <a:r>
              <a:rPr lang="ko-KR" altLang="en-US" b="1" baseline="0" dirty="0" smtClean="0"/>
              <a:t> 가져옴 </a:t>
            </a:r>
            <a:r>
              <a:rPr lang="en-US" altLang="ko-KR" b="1" baseline="0" dirty="0" smtClean="0"/>
              <a:t>self.~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100</a:t>
            </a:r>
            <a:r>
              <a:rPr lang="ko-KR" altLang="en-US" b="1" baseline="0" dirty="0" smtClean="0"/>
              <a:t>개 데이터 가지고 </a:t>
            </a:r>
            <a:r>
              <a:rPr lang="en-US" altLang="ko-KR" b="1" baseline="0" dirty="0" smtClean="0"/>
              <a:t>10000</a:t>
            </a:r>
            <a:r>
              <a:rPr lang="ko-KR" altLang="en-US" b="1" baseline="0" dirty="0" smtClean="0"/>
              <a:t>번 반복</a:t>
            </a:r>
            <a:endParaRPr lang="en-US" altLang="ko-KR" b="1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smtClean="0"/>
              <a:t>근데 </a:t>
            </a:r>
            <a:r>
              <a:rPr lang="en-US" altLang="ko-KR" b="1" baseline="0" dirty="0" smtClean="0"/>
              <a:t>100</a:t>
            </a:r>
            <a:r>
              <a:rPr lang="ko-KR" altLang="en-US" b="1" baseline="0" dirty="0" smtClean="0"/>
              <a:t>개 데이터 당 </a:t>
            </a:r>
            <a:r>
              <a:rPr lang="en-US" altLang="ko-KR" b="1" baseline="0" dirty="0" smtClean="0"/>
              <a:t>784 element(</a:t>
            </a:r>
            <a:r>
              <a:rPr lang="ko-KR" altLang="en-US" b="1" baseline="0" dirty="0" err="1" smtClean="0"/>
              <a:t>데이터크기압축한건데</a:t>
            </a:r>
            <a:r>
              <a:rPr lang="en-US" altLang="ko-KR" b="1" baseline="0" dirty="0" smtClean="0"/>
              <a:t>) -&gt; label</a:t>
            </a:r>
            <a:r>
              <a:rPr lang="ko-KR" altLang="en-US" b="1" baseline="0" dirty="0" smtClean="0"/>
              <a:t>은 </a:t>
            </a:r>
            <a:r>
              <a:rPr lang="en-US" altLang="ko-KR" b="1" baseline="0" dirty="0" smtClean="0"/>
              <a:t>10 </a:t>
            </a:r>
            <a:r>
              <a:rPr lang="ko-KR" altLang="en-US" b="1" baseline="0" dirty="0" smtClean="0"/>
              <a:t>중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개 예측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5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실제로는 </a:t>
            </a:r>
            <a:r>
              <a:rPr lang="en-US" altLang="ko-KR" b="1" dirty="0" smtClean="0"/>
              <a:t>col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784</a:t>
            </a:r>
            <a:r>
              <a:rPr lang="ko-KR" altLang="en-US" b="1" dirty="0" smtClean="0"/>
              <a:t>지 </a:t>
            </a:r>
            <a:r>
              <a:rPr lang="en-US" altLang="ko-KR" b="1" dirty="0" smtClean="0"/>
              <a:t>28x28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358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t5(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 Tesla T4)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b="1" dirty="0" err="1" smtClean="0"/>
              <a:t>쿠다도</a:t>
            </a:r>
            <a:r>
              <a:rPr lang="ko-KR" altLang="en-US" b="1" dirty="0" smtClean="0"/>
              <a:t> 안되고 </a:t>
            </a:r>
            <a:r>
              <a:rPr lang="en-US" altLang="ko-KR" b="1" dirty="0" err="1" smtClean="0"/>
              <a:t>cpu</a:t>
            </a:r>
            <a:r>
              <a:rPr lang="ko-KR" altLang="en-US" b="1" dirty="0" smtClean="0"/>
              <a:t>도 안되고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74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1</a:t>
            </a:r>
            <a:r>
              <a:rPr lang="ko-KR" altLang="en-US" b="1" dirty="0" smtClean="0"/>
              <a:t>시간 넘게 걸렸</a:t>
            </a:r>
            <a:r>
              <a:rPr lang="en-US" altLang="ko-KR" b="1" dirty="0" smtClean="0"/>
              <a:t>.. </a:t>
            </a:r>
            <a:r>
              <a:rPr lang="ko-KR" altLang="en-US" b="1" dirty="0" err="1" smtClean="0"/>
              <a:t>코랩에</a:t>
            </a:r>
            <a:r>
              <a:rPr lang="ko-KR" altLang="en-US" b="1" dirty="0" smtClean="0"/>
              <a:t> 임의로 옮겨오느라 </a:t>
            </a:r>
            <a:r>
              <a:rPr lang="en-US" altLang="ko-KR" b="1" dirty="0" err="1" smtClean="0"/>
              <a:t>data.mnist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폴더명</a:t>
            </a:r>
            <a:r>
              <a:rPr lang="ko-KR" altLang="en-US" b="1" baseline="0" dirty="0" smtClean="0"/>
              <a:t> 다름</a:t>
            </a:r>
            <a:r>
              <a:rPr lang="en-US" altLang="ko-KR" b="1" baseline="0" dirty="0" smtClean="0"/>
              <a:t>!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전에 코드로는 </a:t>
            </a:r>
            <a:r>
              <a:rPr lang="en-US" altLang="ko-KR" b="1" dirty="0" smtClean="0"/>
              <a:t>1</a:t>
            </a:r>
            <a:r>
              <a:rPr lang="ko-KR" altLang="en-US" b="1" dirty="0" err="1" smtClean="0"/>
              <a:t>회차</a:t>
            </a:r>
            <a:r>
              <a:rPr lang="ko-KR" altLang="en-US" b="1" dirty="0" smtClean="0"/>
              <a:t> 기울기에서 머물렀다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37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19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221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https://velog.io/@jhlee508/%EC%9D%B8%EA%B3%B5%EC%A7%80%EB%8A%A5-Loss%EA%B0%80-%EB%8D%94-%EC%9E%91%EB%8B%A4%EA%B3%A0-Accuracy%EA%B0%80-%EB%8D%94-%EB%86%92%EC%9D%80-%EA%B2%83%EC%9D%80-%EC%95%84%EB%8B%88%EB%8B%A4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결론을 말하자면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서로 관련이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(Accuracy)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전체 데이터에 대한 예측 오류의 수로 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데이터 중에서 몇 개를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맞췄는가이다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중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맞췄다면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(Loss)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실제 정답과 모델이 예측 한 값 사이의 차이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 또는 오차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손실이 클수록 데이터에 대한 오류도 커진다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틀리게 예측한 경우 얼마나 오류를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범했는가로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모델이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중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똑같이 맞춰도 둘의 오차는 다를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모델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0.9786,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0.089612)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비교해서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모델은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0.9802,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0.105635)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정확도가 높지만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많이 맞췄지만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개의 데이터에서 큰 오류를 범했다고 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모델과 비교해서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모델은 정확도가 낮지만 손실이 적다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데이터에서 오류가 거의 발생하지 않음을 의미한다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97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책</a:t>
            </a:r>
            <a:r>
              <a:rPr lang="ko-KR" altLang="en-US" b="1" baseline="0" dirty="0" smtClean="0"/>
              <a:t> 그래프 보면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loss</a:t>
            </a:r>
            <a:r>
              <a:rPr lang="ko-KR" altLang="en-US" b="1" dirty="0" smtClean="0"/>
              <a:t>가 훨씬 높은데</a:t>
            </a:r>
            <a:r>
              <a:rPr lang="en-US" altLang="ko-KR" b="1" dirty="0" smtClean="0"/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 smtClean="0"/>
              <a:t>내껄로</a:t>
            </a:r>
            <a:r>
              <a:rPr lang="ko-KR" altLang="en-US" b="1" dirty="0" smtClean="0"/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2.3020473871679745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2.301537522400054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내껄로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파일말고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2.304821320863825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2.3084750356538324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2.3013366468897685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2.301579277739135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58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책</a:t>
            </a:r>
            <a:r>
              <a:rPr lang="ko-KR" altLang="en-US" b="1" baseline="0" dirty="0" smtClean="0"/>
              <a:t> 그래프 보면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loss</a:t>
            </a:r>
            <a:r>
              <a:rPr lang="ko-KR" altLang="en-US" b="1" dirty="0" smtClean="0"/>
              <a:t>가 훨씬 높은데</a:t>
            </a:r>
            <a:r>
              <a:rPr lang="en-US" altLang="ko-KR" b="1" dirty="0" smtClean="0"/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 smtClean="0"/>
              <a:t>내껄로</a:t>
            </a:r>
            <a:r>
              <a:rPr lang="ko-KR" altLang="en-US" b="1" dirty="0" smtClean="0"/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2.3020473871679745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2.301537522400054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내껄로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파일말고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2.304821320863825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2.3084750356538324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2.3013366468897685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2.301579277739135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54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err="1" smtClean="0"/>
              <a:t>에폭</a:t>
            </a:r>
            <a:r>
              <a:rPr lang="ko-KR" altLang="en-US" b="0" dirty="0" smtClean="0"/>
              <a:t> 보통 </a:t>
            </a:r>
            <a:r>
              <a:rPr lang="ko-KR" altLang="en-US" b="0" dirty="0" err="1" smtClean="0"/>
              <a:t>실수라서</a:t>
            </a:r>
            <a:r>
              <a:rPr lang="ko-KR" altLang="en-US" b="0" dirty="0" smtClean="0"/>
              <a:t> 버리거나 올림</a:t>
            </a: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825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(</a:t>
            </a:r>
            <a:r>
              <a:rPr lang="ko-KR" altLang="en-US" sz="1200" dirty="0" smtClean="0">
                <a:solidFill>
                  <a:srgbClr val="0070C0"/>
                </a:solidFill>
              </a:rPr>
              <a:t>정확도 </a:t>
            </a:r>
            <a:r>
              <a:rPr lang="en-US" altLang="ko-KR" sz="1200" dirty="0" smtClean="0">
                <a:solidFill>
                  <a:srgbClr val="0070C0"/>
                </a:solidFill>
              </a:rPr>
              <a:t>‘1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에폭</a:t>
            </a:r>
            <a:r>
              <a:rPr lang="en-US" altLang="ko-KR" sz="1200" dirty="0" smtClean="0">
                <a:solidFill>
                  <a:srgbClr val="0070C0"/>
                </a:solidFill>
              </a:rPr>
              <a:t>’</a:t>
            </a:r>
            <a:r>
              <a:rPr lang="ko-KR" altLang="en-US" sz="1200" dirty="0" smtClean="0">
                <a:solidFill>
                  <a:srgbClr val="0070C0"/>
                </a:solidFill>
              </a:rPr>
              <a:t>마다 계산 </a:t>
            </a:r>
            <a:r>
              <a:rPr lang="en-US" altLang="ko-KR" sz="1200" dirty="0" smtClean="0">
                <a:solidFill>
                  <a:srgbClr val="0070C0"/>
                </a:solidFill>
              </a:rPr>
              <a:t>(</a:t>
            </a:r>
            <a:r>
              <a:rPr lang="ko-KR" altLang="en-US" sz="1200" dirty="0" smtClean="0">
                <a:solidFill>
                  <a:srgbClr val="0070C0"/>
                </a:solidFill>
              </a:rPr>
              <a:t>더 큰 관점</a:t>
            </a:r>
            <a:r>
              <a:rPr lang="en-US" altLang="ko-KR" sz="1200" dirty="0" smtClean="0">
                <a:solidFill>
                  <a:srgbClr val="0070C0"/>
                </a:solidFill>
              </a:rPr>
              <a:t>)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&lt;-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매번하기엔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오래걸리고</a:t>
            </a:r>
            <a:r>
              <a:rPr lang="ko-KR" altLang="en-US" sz="1200" dirty="0" smtClean="0">
                <a:solidFill>
                  <a:srgbClr val="0070C0"/>
                </a:solidFill>
              </a:rPr>
              <a:t> 필요</a:t>
            </a:r>
            <a:r>
              <a:rPr lang="en-US" altLang="ko-KR" sz="1200" dirty="0" smtClean="0">
                <a:solidFill>
                  <a:srgbClr val="0070C0"/>
                </a:solidFill>
              </a:rPr>
              <a:t>x)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0070C0"/>
                </a:solidFill>
              </a:rPr>
              <a:t>max(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a,b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</a:t>
            </a:r>
            <a:r>
              <a:rPr lang="en-US" altLang="ko-KR" sz="1200" b="1" baseline="0" dirty="0" smtClean="0">
                <a:solidFill>
                  <a:srgbClr val="0070C0"/>
                </a:solidFill>
              </a:rPr>
              <a:t> </a:t>
            </a:r>
            <a:r>
              <a:rPr lang="ko-KR" altLang="en-US" sz="1200" b="1" baseline="0" dirty="0" smtClean="0">
                <a:solidFill>
                  <a:srgbClr val="0070C0"/>
                </a:solidFill>
              </a:rPr>
              <a:t>둘 중 </a:t>
            </a:r>
            <a:r>
              <a:rPr lang="ko-KR" altLang="en-US" sz="1200" b="1" baseline="0" dirty="0" err="1" smtClean="0">
                <a:solidFill>
                  <a:srgbClr val="0070C0"/>
                </a:solidFill>
              </a:rPr>
              <a:t>큰거</a:t>
            </a:r>
            <a:r>
              <a:rPr lang="ko-KR" altLang="en-US" sz="1200" b="1" baseline="0" dirty="0" smtClean="0">
                <a:solidFill>
                  <a:srgbClr val="0070C0"/>
                </a:solidFill>
              </a:rPr>
              <a:t> </a:t>
            </a:r>
            <a:r>
              <a:rPr lang="ko-KR" altLang="en-US" sz="1200" b="1" baseline="0" dirty="0" err="1" smtClean="0">
                <a:solidFill>
                  <a:srgbClr val="0070C0"/>
                </a:solidFill>
              </a:rPr>
              <a:t>반환하는거다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err="1" smtClean="0"/>
              <a:t>파이프기호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찾아보니 </a:t>
            </a:r>
            <a:r>
              <a:rPr lang="ko-KR" altLang="en-US" b="1" dirty="0" err="1" smtClean="0"/>
              <a:t>안나눠지면</a:t>
            </a:r>
            <a:r>
              <a:rPr lang="ko-KR" altLang="en-US" b="1" dirty="0" smtClean="0"/>
              <a:t> 마지막 배치는 버리거나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406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훈련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시험 데이터 정확도 모두 </a:t>
            </a:r>
            <a:r>
              <a:rPr lang="ko-KR" altLang="en-US" b="0" dirty="0" err="1" smtClean="0"/>
              <a:t>에폭</a:t>
            </a:r>
            <a:r>
              <a:rPr lang="ko-KR" altLang="en-US" b="0" dirty="0" smtClean="0"/>
              <a:t> 진행될수록 좋아지고 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그리고 선이 거의 </a:t>
            </a:r>
            <a:r>
              <a:rPr lang="ko-KR" altLang="en-US" b="0" dirty="0" err="1" smtClean="0"/>
              <a:t>겹친걸보니</a:t>
            </a:r>
            <a:r>
              <a:rPr lang="ko-KR" altLang="en-US" b="0" dirty="0" smtClean="0"/>
              <a:t> 정확도에도 차이 없네</a:t>
            </a:r>
            <a:r>
              <a:rPr lang="en-US" altLang="ko-KR" b="0" dirty="0" smtClean="0"/>
              <a:t>. </a:t>
            </a:r>
            <a:r>
              <a:rPr lang="ko-KR" altLang="en-US" b="0" dirty="0" err="1" smtClean="0"/>
              <a:t>오버피팅</a:t>
            </a:r>
            <a:r>
              <a:rPr lang="en-US" altLang="ko-KR" b="0" dirty="0" smtClean="0"/>
              <a:t>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나중에 </a:t>
            </a:r>
            <a:r>
              <a:rPr lang="ko-KR" altLang="en-US" b="0" dirty="0" err="1" smtClean="0"/>
              <a:t>오버피팅</a:t>
            </a:r>
            <a:r>
              <a:rPr lang="ko-KR" altLang="en-US" b="0" dirty="0" smtClean="0"/>
              <a:t> 예방법 </a:t>
            </a:r>
            <a:r>
              <a:rPr lang="ko-KR" altLang="en-US" b="0" dirty="0" err="1" smtClean="0"/>
              <a:t>알아볼거임</a:t>
            </a:r>
            <a:r>
              <a:rPr lang="en-US" altLang="ko-KR" b="0" dirty="0" smtClean="0"/>
              <a:t>. – early stopping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err="1" smtClean="0"/>
              <a:t>오버피팅</a:t>
            </a:r>
            <a:r>
              <a:rPr lang="ko-KR" altLang="en-US" b="0" baseline="0" dirty="0" smtClean="0"/>
              <a:t> 시작되는 지점에서 학습 중단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여기서의 </a:t>
            </a:r>
            <a:r>
              <a:rPr lang="en-US" altLang="ko-KR" b="1" dirty="0" smtClean="0"/>
              <a:t>accuracy 0~1</a:t>
            </a:r>
            <a:r>
              <a:rPr lang="ko-KR" altLang="en-US" b="1" dirty="0" err="1" smtClean="0"/>
              <a:t>까지이고</a:t>
            </a:r>
            <a:r>
              <a:rPr lang="ko-KR" altLang="en-US" b="1" baseline="0" dirty="0" smtClean="0"/>
              <a:t> </a:t>
            </a:r>
            <a:r>
              <a:rPr lang="ko-KR" altLang="en-US" b="1" baseline="0" dirty="0" err="1" smtClean="0"/>
              <a:t>어느순간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test data </a:t>
            </a:r>
            <a:r>
              <a:rPr lang="ko-KR" altLang="en-US" b="1" baseline="0" dirty="0" smtClean="0"/>
              <a:t>정확도 떨어지거나 하지 않았기에 </a:t>
            </a:r>
            <a:r>
              <a:rPr lang="ko-KR" altLang="en-US" b="1" baseline="0" dirty="0" err="1" smtClean="0"/>
              <a:t>오버피팅은</a:t>
            </a:r>
            <a:r>
              <a:rPr lang="ko-KR" altLang="en-US" b="1" baseline="0" dirty="0" smtClean="0"/>
              <a:t> 아니다</a:t>
            </a:r>
            <a:r>
              <a:rPr lang="en-US" altLang="ko-KR" b="1" baseline="0" dirty="0" smtClean="0"/>
              <a:t>.</a:t>
            </a:r>
            <a:endParaRPr lang="en-US" altLang="ko-KR" b="1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https://untitledtblog.tistory.com/158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038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소스코드에서는 </a:t>
            </a:r>
            <a:r>
              <a:rPr lang="ko-KR" altLang="en-US" b="0" dirty="0" err="1" smtClean="0"/>
              <a:t>마커</a:t>
            </a:r>
            <a:r>
              <a:rPr lang="ko-KR" altLang="en-US" b="0" dirty="0" smtClean="0"/>
              <a:t> 설정해놓고 안썼길래 한번 </a:t>
            </a:r>
            <a:r>
              <a:rPr lang="en-US" altLang="ko-KR" b="0" dirty="0" smtClean="0"/>
              <a:t>plot</a:t>
            </a:r>
            <a:r>
              <a:rPr lang="ko-KR" altLang="en-US" b="0" dirty="0" smtClean="0"/>
              <a:t>에 추가해서 넣어봤음</a:t>
            </a:r>
            <a:endParaRPr lang="en-US" altLang="ko-KR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이건 어차피 첫 시작이 </a:t>
            </a:r>
            <a:r>
              <a:rPr lang="en-US" altLang="ko-KR" b="0" dirty="0" smtClean="0"/>
              <a:t>0.0x </a:t>
            </a:r>
            <a:r>
              <a:rPr lang="ko-KR" altLang="en-US" b="0" dirty="0" smtClean="0"/>
              <a:t>혹은 </a:t>
            </a:r>
            <a:r>
              <a:rPr lang="en-US" altLang="ko-KR" b="0" dirty="0" smtClean="0"/>
              <a:t>0.1</a:t>
            </a:r>
            <a:r>
              <a:rPr lang="ko-KR" altLang="en-US" b="0" dirty="0" smtClean="0"/>
              <a:t>부터 시작이라 </a:t>
            </a:r>
            <a:r>
              <a:rPr lang="en-US" altLang="ko-KR" b="0" dirty="0" smtClean="0"/>
              <a:t>y</a:t>
            </a:r>
            <a:r>
              <a:rPr lang="ko-KR" altLang="en-US" b="0" dirty="0" smtClean="0"/>
              <a:t>범위 지정안해줘도 </a:t>
            </a:r>
            <a:r>
              <a:rPr lang="ko-KR" altLang="en-US" b="0" dirty="0" err="1" smtClean="0"/>
              <a:t>될거같아서</a:t>
            </a:r>
            <a:r>
              <a:rPr lang="ko-KR" altLang="en-US" b="0" dirty="0" smtClean="0"/>
              <a:t> 해봤음 </a:t>
            </a:r>
            <a:r>
              <a:rPr lang="en-US" altLang="ko-KR" b="0" dirty="0" smtClean="0"/>
              <a:t>1.0</a:t>
            </a:r>
            <a:r>
              <a:rPr lang="ko-KR" altLang="en-US" b="0" dirty="0" smtClean="0"/>
              <a:t>이라는 수가 </a:t>
            </a:r>
            <a:r>
              <a:rPr lang="ko-KR" altLang="en-US" b="0" dirty="0" err="1" smtClean="0"/>
              <a:t>안나와서</a:t>
            </a:r>
            <a:r>
              <a:rPr lang="ko-KR" altLang="en-US" b="0" dirty="0" smtClean="0"/>
              <a:t> 써주는게 </a:t>
            </a:r>
            <a:r>
              <a:rPr lang="ko-KR" altLang="en-US" b="0" dirty="0" err="1" smtClean="0"/>
              <a:t>좋을듯</a:t>
            </a:r>
            <a:r>
              <a:rPr lang="en-US" altLang="ko-KR" b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4348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8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7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mse</a:t>
            </a:r>
            <a:r>
              <a:rPr lang="ko-KR" altLang="en-US" baseline="0" dirty="0" smtClean="0"/>
              <a:t>랑 다름</a:t>
            </a:r>
            <a:r>
              <a:rPr lang="de-DE" altLang="ko-KR" baseline="0" dirty="0" smtClean="0"/>
              <a:t>https://www.google.com/search?sca_esv=59a29399512378e1&amp;sxsrf=ACQVn08yyjPNMFZj97KX0IK_Y21j8YP48A:1706966942692&amp;q=sse+mse&amp;tbm=isch&amp;source=lnms&amp;sa=X&amp;sqi=2&amp;ved=2ahUKEwixs4yyo4-EAxX3hVYBHW-zBAEQ0pQJegQIDBAB&amp;biw=2133&amp;bih=1063&amp;dpr=0.9#imgrc=syKDezOOJTEn5M</a:t>
            </a:r>
          </a:p>
          <a:p>
            <a:endParaRPr lang="de-DE" altLang="ko-KR" baseline="0" dirty="0" smtClean="0"/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오차제곱합</a:t>
            </a:r>
            <a:r>
              <a:rPr lang="ko-KR" altLang="en-US" baseline="0" dirty="0" smtClean="0"/>
              <a:t> 결과만 보고는 첫번째 </a:t>
            </a:r>
            <a:r>
              <a:rPr lang="ko-KR" altLang="en-US" baseline="0" dirty="0" err="1" smtClean="0"/>
              <a:t>추정결과가</a:t>
            </a:r>
            <a:r>
              <a:rPr lang="ko-KR" altLang="en-US" baseline="0" dirty="0" smtClean="0"/>
              <a:t> 오차가 더 적으니 정답에 </a:t>
            </a:r>
            <a:r>
              <a:rPr lang="ko-KR" altLang="en-US" baseline="0" dirty="0" err="1" smtClean="0"/>
              <a:t>가깝구나인것을</a:t>
            </a:r>
            <a:r>
              <a:rPr lang="ko-KR" altLang="en-US" baseline="0" dirty="0" smtClean="0"/>
              <a:t> 앎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90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1e</a:t>
            </a:r>
            <a:r>
              <a:rPr lang="en-US" altLang="ko-KR" baseline="0" dirty="0" smtClean="0"/>
              <a:t>-7 = 1 x 10^-7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훈련데이터</a:t>
            </a:r>
            <a:r>
              <a:rPr lang="ko-KR" altLang="en-US" dirty="0" smtClean="0"/>
              <a:t> 중 일부만 추려서 학습 수행</a:t>
            </a:r>
            <a:endParaRPr lang="en-US" altLang="ko-KR" dirty="0" smtClean="0"/>
          </a:p>
          <a:p>
            <a:r>
              <a:rPr lang="ko-KR" altLang="en-US" b="1" dirty="0" smtClean="0"/>
              <a:t>정규화 </a:t>
            </a:r>
            <a:r>
              <a:rPr lang="en-US" altLang="ko-KR" b="1" dirty="0" smtClean="0"/>
              <a:t>= </a:t>
            </a:r>
            <a:r>
              <a:rPr lang="ko-KR" altLang="en-US" b="1" dirty="0" smtClean="0"/>
              <a:t>평균을 내준다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45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훈련데이터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60,000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입력데이터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784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원래</a:t>
            </a:r>
            <a:r>
              <a:rPr lang="en-US" altLang="ko-KR" dirty="0" smtClean="0"/>
              <a:t>28x28)</a:t>
            </a:r>
          </a:p>
          <a:p>
            <a:r>
              <a:rPr lang="ko-KR" altLang="en-US" dirty="0" smtClean="0"/>
              <a:t>레이블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줄짜리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1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5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9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5989A-42F5-48C8-9D6A-B75CB184FD4B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38799" y="1641475"/>
            <a:ext cx="6257925" cy="3575050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 smtClean="0"/>
              <a:t>밑바닥부터 시작하는 </a:t>
            </a:r>
            <a:r>
              <a:rPr lang="ko-KR" altLang="en-US" sz="5300" b="1" dirty="0" err="1" smtClean="0"/>
              <a:t>딥러닝</a:t>
            </a:r>
            <a:r>
              <a:rPr lang="en-US" altLang="ko-KR" sz="5300" b="1" dirty="0" smtClean="0"/>
              <a:t/>
            </a:r>
            <a:br>
              <a:rPr lang="en-US" altLang="ko-KR" sz="5300" b="1" dirty="0" smtClean="0"/>
            </a:br>
            <a:r>
              <a:rPr lang="en-US" altLang="ko-KR" sz="5300" b="1" dirty="0" smtClean="0"/>
              <a:t>-</a:t>
            </a:r>
            <a:r>
              <a:rPr lang="ko-KR" altLang="en-US" sz="5300" dirty="0" smtClean="0"/>
              <a:t>사이토 </a:t>
            </a:r>
            <a:r>
              <a:rPr lang="ko-KR" altLang="en-US" sz="5300" dirty="0" err="1" smtClean="0"/>
              <a:t>고키</a:t>
            </a:r>
            <a:r>
              <a:rPr lang="en-US" altLang="ko-KR" sz="5300" dirty="0" smtClean="0"/>
              <a:t>-</a:t>
            </a:r>
            <a:br>
              <a:rPr lang="en-US" altLang="ko-KR" sz="5300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000" dirty="0" smtClean="0"/>
              <a:t>황의지</a:t>
            </a:r>
            <a:endParaRPr lang="ko-KR" altLang="en-US" sz="4000" dirty="0"/>
          </a:p>
        </p:txBody>
      </p:sp>
      <p:pic>
        <p:nvPicPr>
          <p:cNvPr id="1026" name="Picture 2" descr="https://github.com/WegraLee/deep-learning-from-scratch/raw/master/cover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424961"/>
            <a:ext cx="4305299" cy="60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4.2.3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학습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np.random.choice</a:t>
            </a:r>
            <a:r>
              <a:rPr lang="en-US" altLang="ko-KR" dirty="0" smtClean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</a:pP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67" y="3077432"/>
            <a:ext cx="6007465" cy="170440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8584610" y="3077551"/>
            <a:ext cx="444542" cy="39085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9" y="2736858"/>
            <a:ext cx="5127625" cy="3261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338897" y="3385703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(60000, 10)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968" y="4799574"/>
            <a:ext cx="6007465" cy="999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1809" y="5395492"/>
            <a:ext cx="284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x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833" y="732963"/>
            <a:ext cx="3835441" cy="15374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473" y="1475584"/>
            <a:ext cx="1492327" cy="7874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0007410" y="1847279"/>
            <a:ext cx="307602" cy="41574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773885" y="1110343"/>
            <a:ext cx="255267" cy="39547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53399" y="1916157"/>
            <a:ext cx="248031" cy="34686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4.2.4 (</a:t>
            </a:r>
            <a:r>
              <a:rPr lang="ko-KR" altLang="en-US" sz="4000" dirty="0" err="1" smtClean="0"/>
              <a:t>배치용</a:t>
            </a:r>
            <a:r>
              <a:rPr lang="en-US" altLang="ko-KR" sz="4000" dirty="0" smtClean="0"/>
              <a:t>) </a:t>
            </a:r>
            <a:r>
              <a:rPr lang="ko-KR" altLang="en-US" sz="4000" dirty="0" smtClean="0"/>
              <a:t>교차 엔트로피 오차 구현하기</a:t>
            </a:r>
            <a:endParaRPr lang="ko-KR" alt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04780" y="3295081"/>
            <a:ext cx="284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x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16" y="1654665"/>
            <a:ext cx="8544568" cy="45222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838440" y="3295081"/>
            <a:ext cx="2488718" cy="35163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838438" y="5733481"/>
            <a:ext cx="3803333" cy="36251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19264" y="3044841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둘 다 배열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(label,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원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-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-apple-system"/>
              </a:rPr>
              <a:t>핫인코딩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)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96000" y="5284895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case 2 : t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가 숫자 레이블일 때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11898" y="5724436"/>
            <a:ext cx="1491270" cy="45252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350437" y="1965436"/>
            <a:ext cx="1583323" cy="34204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2" descr="https://velog.velcdn.com/images/jhdai_ly/post/4ae04911-c811-4112-aa06-d50a0a54d660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533" y="0"/>
            <a:ext cx="2907672" cy="6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8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4.2.4 (</a:t>
            </a:r>
            <a:r>
              <a:rPr lang="ko-KR" altLang="en-US" sz="4000" dirty="0" err="1" smtClean="0">
                <a:solidFill>
                  <a:srgbClr val="FFC000"/>
                </a:solidFill>
              </a:rPr>
              <a:t>배치용</a:t>
            </a:r>
            <a:r>
              <a:rPr lang="en-US" altLang="ko-KR" sz="4000" dirty="0" smtClean="0">
                <a:solidFill>
                  <a:srgbClr val="FFC000"/>
                </a:solidFill>
              </a:rPr>
              <a:t>) </a:t>
            </a:r>
            <a:r>
              <a:rPr lang="ko-KR" altLang="en-US" sz="4000" dirty="0" smtClean="0">
                <a:solidFill>
                  <a:srgbClr val="FFC000"/>
                </a:solidFill>
              </a:rPr>
              <a:t>교차 엔트로피 오차 구현하기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04780" y="3295081"/>
            <a:ext cx="284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x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16" y="1654665"/>
            <a:ext cx="8544568" cy="45222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838439" y="3295081"/>
            <a:ext cx="2551475" cy="35163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38438" y="5733481"/>
            <a:ext cx="3803333" cy="36251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19264" y="3044841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둘 다 배열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(label,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원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-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-apple-system"/>
              </a:rPr>
              <a:t>핫인코딩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)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19264" y="5394927"/>
            <a:ext cx="302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t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가 숫자 레이블일 때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237" y="1491391"/>
            <a:ext cx="5041778" cy="376428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085393" y="4326067"/>
            <a:ext cx="229808" cy="34686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898207" y="4318598"/>
            <a:ext cx="197554" cy="34686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25554" y="2209288"/>
            <a:ext cx="923090" cy="20865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535439" y="5012317"/>
            <a:ext cx="923090" cy="20865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8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4.2.4 (</a:t>
            </a:r>
            <a:r>
              <a:rPr lang="ko-KR" altLang="en-US" sz="4000" dirty="0" err="1" smtClean="0">
                <a:solidFill>
                  <a:srgbClr val="FFC000"/>
                </a:solidFill>
              </a:rPr>
              <a:t>배치용</a:t>
            </a:r>
            <a:r>
              <a:rPr lang="en-US" altLang="ko-KR" sz="4000" dirty="0" smtClean="0">
                <a:solidFill>
                  <a:srgbClr val="FFC000"/>
                </a:solidFill>
              </a:rPr>
              <a:t>) </a:t>
            </a:r>
            <a:r>
              <a:rPr lang="ko-KR" altLang="en-US" sz="4000" dirty="0" smtClean="0">
                <a:solidFill>
                  <a:srgbClr val="FFC000"/>
                </a:solidFill>
              </a:rPr>
              <a:t>교차 엔트로피 오차 구현하기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46" y="2482136"/>
            <a:ext cx="8211907" cy="310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6" y="1537265"/>
            <a:ext cx="3256007" cy="89295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5081364" y="4271657"/>
            <a:ext cx="2278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 smtClean="0">
                <a:solidFill>
                  <a:srgbClr val="FFC000"/>
                </a:solidFill>
                <a:latin typeface="+mn-lt"/>
              </a:rPr>
              <a:t>== 1</a:t>
            </a:r>
            <a:r>
              <a:rPr lang="ko-KR" altLang="en-US" sz="1400" b="1" dirty="0" smtClean="0">
                <a:solidFill>
                  <a:srgbClr val="FFC000"/>
                </a:solidFill>
                <a:latin typeface="+mn-lt"/>
              </a:rPr>
              <a:t>인 </a:t>
            </a:r>
            <a:r>
              <a:rPr lang="en-US" altLang="ko-KR" sz="1400" b="1" dirty="0" smtClean="0">
                <a:solidFill>
                  <a:srgbClr val="FFC000"/>
                </a:solidFill>
                <a:latin typeface="+mn-lt"/>
              </a:rPr>
              <a:t>index</a:t>
            </a:r>
            <a:r>
              <a:rPr lang="en-US" altLang="ko-KR" sz="1400" b="1" dirty="0">
                <a:solidFill>
                  <a:srgbClr val="FFC000"/>
                </a:solidFill>
              </a:rPr>
              <a:t>(</a:t>
            </a:r>
            <a:r>
              <a:rPr lang="ko-KR" altLang="en-US" sz="1400" b="1" dirty="0">
                <a:solidFill>
                  <a:srgbClr val="FFC000"/>
                </a:solidFill>
              </a:rPr>
              <a:t>정답 </a:t>
            </a:r>
            <a:r>
              <a:rPr lang="en-US" altLang="ko-KR" sz="1400" b="1" dirty="0">
                <a:solidFill>
                  <a:srgbClr val="FFC000"/>
                </a:solidFill>
              </a:rPr>
              <a:t>label)</a:t>
            </a:r>
            <a:endParaRPr lang="ko-KR" altLang="ko-KR" sz="1400" b="1" dirty="0">
              <a:solidFill>
                <a:srgbClr val="FFC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smtClean="0">
                <a:solidFill>
                  <a:srgbClr val="FFC000"/>
                </a:solidFill>
                <a:latin typeface="+mn-lt"/>
              </a:rPr>
              <a:t>, e.g. [2, 3, 1]</a:t>
            </a: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  <p:pic>
        <p:nvPicPr>
          <p:cNvPr id="20" name="Picture 2" descr="https://velog.velcdn.com/images/jhdai_ly/post/4ae04911-c811-4112-aa06-d50a0a54d660/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636" y="1405851"/>
            <a:ext cx="3444008" cy="80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160194" y="4063002"/>
            <a:ext cx="2921170" cy="35557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913694" y="3621544"/>
            <a:ext cx="32544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400" b="1" dirty="0" smtClean="0">
                <a:solidFill>
                  <a:srgbClr val="FFC000"/>
                </a:solidFill>
                <a:latin typeface="+mn-lt"/>
              </a:rPr>
              <a:t>shape</a:t>
            </a:r>
            <a:r>
              <a:rPr lang="ko-KR" altLang="en-US" sz="1400" b="1" dirty="0" smtClean="0">
                <a:solidFill>
                  <a:srgbClr val="FFC000"/>
                </a:solidFill>
                <a:latin typeface="+mn-lt"/>
              </a:rPr>
              <a:t>으로 안하는 이유는</a:t>
            </a:r>
            <a:r>
              <a:rPr lang="en-US" altLang="ko-KR" sz="1400" b="1" dirty="0" smtClean="0">
                <a:solidFill>
                  <a:srgbClr val="FFC000"/>
                </a:solidFill>
                <a:latin typeface="+mn-lt"/>
              </a:rPr>
              <a:t>? </a:t>
            </a:r>
            <a:r>
              <a:rPr lang="ko-KR" altLang="en-US" sz="1400" b="1" dirty="0" smtClean="0">
                <a:solidFill>
                  <a:srgbClr val="FFC000"/>
                </a:solidFill>
                <a:latin typeface="+mn-lt"/>
              </a:rPr>
              <a:t>더 빠른가</a:t>
            </a:r>
            <a:r>
              <a:rPr lang="en-US" altLang="ko-KR" sz="1400" b="1" dirty="0" smtClean="0">
                <a:solidFill>
                  <a:srgbClr val="FFC000"/>
                </a:solidFill>
                <a:latin typeface="+mn-lt"/>
              </a:rPr>
              <a:t>?</a:t>
            </a: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413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blog.kakaocdn.net/dn/3A1iz/btqFdnnSqgV/pdEngGIHBvfkkq31vIKHa1/im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961" y="473990"/>
            <a:ext cx="2463267" cy="19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4.2.5 </a:t>
            </a:r>
            <a:r>
              <a:rPr lang="ko-KR" altLang="en-US" dirty="0" smtClean="0"/>
              <a:t>왜 손실 함수를 설정하는가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매개변수의 미분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기울기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를 단서로 값 갱신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미분 </a:t>
            </a:r>
            <a:r>
              <a:rPr lang="en-US" altLang="ko-KR" dirty="0" smtClean="0">
                <a:solidFill>
                  <a:srgbClr val="0070C0"/>
                </a:solidFill>
              </a:rPr>
              <a:t>= ‘</a:t>
            </a:r>
            <a:r>
              <a:rPr lang="ko-KR" altLang="en-US" dirty="0" smtClean="0">
                <a:solidFill>
                  <a:srgbClr val="0070C0"/>
                </a:solidFill>
              </a:rPr>
              <a:t>매개변수 값을 변화시켰을 때 어떻게 </a:t>
            </a:r>
            <a:r>
              <a:rPr lang="ko-KR" altLang="en-US" dirty="0" err="1" smtClean="0">
                <a:solidFill>
                  <a:srgbClr val="0070C0"/>
                </a:solidFill>
              </a:rPr>
              <a:t>손실함수</a:t>
            </a:r>
            <a:r>
              <a:rPr lang="ko-KR" altLang="en-US" dirty="0" smtClean="0">
                <a:solidFill>
                  <a:srgbClr val="0070C0"/>
                </a:solidFill>
              </a:rPr>
              <a:t> 변화</a:t>
            </a:r>
            <a:r>
              <a:rPr lang="en-US" altLang="ko-KR" dirty="0" smtClean="0">
                <a:solidFill>
                  <a:srgbClr val="0070C0"/>
                </a:solidFill>
              </a:rPr>
              <a:t>?’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if </a:t>
            </a:r>
            <a:r>
              <a:rPr lang="ko-KR" altLang="en-US" dirty="0" smtClean="0">
                <a:solidFill>
                  <a:srgbClr val="0070C0"/>
                </a:solidFill>
              </a:rPr>
              <a:t>미분 값이 </a:t>
            </a:r>
            <a:r>
              <a:rPr lang="en-US" altLang="ko-KR" dirty="0" smtClean="0">
                <a:solidFill>
                  <a:srgbClr val="0070C0"/>
                </a:solidFill>
              </a:rPr>
              <a:t>0 -&gt; </a:t>
            </a:r>
            <a:r>
              <a:rPr lang="ko-KR" altLang="en-US" dirty="0" smtClean="0">
                <a:solidFill>
                  <a:srgbClr val="0070C0"/>
                </a:solidFill>
              </a:rPr>
              <a:t>손실 함수 값 더 </a:t>
            </a:r>
            <a:r>
              <a:rPr lang="ko-KR" altLang="en-US" dirty="0" err="1" smtClean="0">
                <a:solidFill>
                  <a:srgbClr val="0070C0"/>
                </a:solidFill>
              </a:rPr>
              <a:t>줄어들수가</a:t>
            </a:r>
            <a:r>
              <a:rPr lang="ko-KR" altLang="en-US" dirty="0" smtClean="0">
                <a:solidFill>
                  <a:srgbClr val="0070C0"/>
                </a:solidFill>
              </a:rPr>
              <a:t> 없음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정확도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를 지표로 삼으면 일어나는 일 </a:t>
            </a:r>
            <a:r>
              <a:rPr lang="en-US" altLang="ko-KR" dirty="0" smtClean="0">
                <a:solidFill>
                  <a:srgbClr val="0070C0"/>
                </a:solidFill>
              </a:rPr>
              <a:t>– </a:t>
            </a:r>
            <a:r>
              <a:rPr lang="ko-KR" altLang="en-US" dirty="0" smtClean="0">
                <a:solidFill>
                  <a:srgbClr val="0070C0"/>
                </a:solidFill>
              </a:rPr>
              <a:t>불연속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정교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</a:p>
          <a:p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 descr="https://velog.velcdn.com/images/jhdai_ly/post/bfa15cd4-3e78-4b6d-824e-3262814d8008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07" y="3868879"/>
            <a:ext cx="7773987" cy="29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9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4.3.1 </a:t>
            </a:r>
            <a:r>
              <a:rPr lang="ko-KR" altLang="en-US" dirty="0" smtClean="0">
                <a:solidFill>
                  <a:srgbClr val="FFC000"/>
                </a:solidFill>
              </a:rPr>
              <a:t>미분</a:t>
            </a:r>
            <a:endParaRPr lang="ko-KR" alt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‘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특정 순간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’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의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변화량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: x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에 대한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f(x)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의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변화량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우변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수치미분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numerical differentiation(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근사치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) &lt;-&gt; analytic</a:t>
                </a:r>
              </a:p>
              <a:p>
                <a:pPr lvl="1"/>
                <a:r>
                  <a:rPr lang="ko-KR" altLang="en-US" dirty="0" smtClean="0">
                    <a:solidFill>
                      <a:srgbClr val="0070C0"/>
                    </a:solidFill>
                  </a:rPr>
                  <a:t>문제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1.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반올림 오차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rounding error</a:t>
                </a:r>
              </a:p>
              <a:p>
                <a:pPr lvl="2"/>
                <a:r>
                  <a:rPr lang="ko-KR" altLang="en-US" i="1" dirty="0" smtClean="0">
                    <a:solidFill>
                      <a:srgbClr val="0070C0"/>
                    </a:solidFill>
                  </a:rPr>
                  <a:t>해결</a:t>
                </a:r>
                <a:r>
                  <a:rPr lang="en-US" altLang="ko-KR" i="1" dirty="0" smtClean="0">
                    <a:solidFill>
                      <a:srgbClr val="0070C0"/>
                    </a:solidFill>
                  </a:rPr>
                  <a:t>) h,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ko-KR" i="1" dirty="0" smtClean="0">
                  <a:solidFill>
                    <a:srgbClr val="0070C0"/>
                  </a:solidFill>
                </a:endParaRPr>
              </a:p>
              <a:p>
                <a:pPr lvl="2"/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endParaRPr lang="en-US" altLang="ko-KR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s://velog.velcdn.com/post-images%2Fdscwinterstudy%2F44ad4090-419c-11ea-bed1-737062fffe57%2F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04" y="516001"/>
            <a:ext cx="4372882" cy="10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01294"/>
            <a:ext cx="3745136" cy="14804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355" y="4291276"/>
            <a:ext cx="2011098" cy="9004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148" y="2903251"/>
            <a:ext cx="2574481" cy="385857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742488" y="4724399"/>
            <a:ext cx="728570" cy="35922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638880" y="4832539"/>
            <a:ext cx="728570" cy="35922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6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smtClean="0"/>
              <a:t>미분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특정 순간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변화량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x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f(x)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변화량</a:t>
            </a:r>
            <a:endParaRPr lang="en-US" altLang="ko-KR" dirty="0" smtClean="0"/>
          </a:p>
          <a:p>
            <a:r>
              <a:rPr lang="ko-KR" altLang="en-US" dirty="0" smtClean="0"/>
              <a:t>우변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수치미분</a:t>
            </a:r>
            <a:r>
              <a:rPr lang="en-US" altLang="ko-KR" dirty="0" smtClean="0"/>
              <a:t>numerical differentiation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근사치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문제</a:t>
            </a:r>
            <a:r>
              <a:rPr lang="en-US" altLang="ko-KR" dirty="0" smtClean="0">
                <a:solidFill>
                  <a:srgbClr val="0070C0"/>
                </a:solidFill>
              </a:rPr>
              <a:t>2. </a:t>
            </a:r>
            <a:r>
              <a:rPr lang="ko-KR" altLang="en-US" dirty="0" smtClean="0">
                <a:solidFill>
                  <a:srgbClr val="0070C0"/>
                </a:solidFill>
              </a:rPr>
              <a:t>함수</a:t>
            </a:r>
            <a:r>
              <a:rPr lang="en-US" altLang="ko-KR" dirty="0" smtClean="0">
                <a:solidFill>
                  <a:srgbClr val="0070C0"/>
                </a:solidFill>
              </a:rPr>
              <a:t>f</a:t>
            </a:r>
            <a:r>
              <a:rPr lang="ko-KR" altLang="en-US" dirty="0" smtClean="0">
                <a:solidFill>
                  <a:srgbClr val="0070C0"/>
                </a:solidFill>
              </a:rPr>
              <a:t>의 차분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두 점에서의 함수 값의 차이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전방 차분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en-US" altLang="ko-KR" dirty="0" err="1" smtClean="0">
                <a:solidFill>
                  <a:srgbClr val="0070C0"/>
                </a:solidFill>
              </a:rPr>
              <a:t>x+h</a:t>
            </a:r>
            <a:r>
              <a:rPr lang="ko-KR" altLang="en-US" dirty="0" smtClean="0">
                <a:solidFill>
                  <a:srgbClr val="0070C0"/>
                </a:solidFill>
              </a:rPr>
              <a:t>와 </a:t>
            </a:r>
            <a:r>
              <a:rPr lang="en-US" altLang="ko-KR" dirty="0" smtClean="0">
                <a:solidFill>
                  <a:srgbClr val="0070C0"/>
                </a:solidFill>
              </a:rPr>
              <a:t>x </a:t>
            </a:r>
            <a:r>
              <a:rPr lang="ko-KR" altLang="en-US" dirty="0" smtClean="0">
                <a:solidFill>
                  <a:srgbClr val="0070C0"/>
                </a:solidFill>
              </a:rPr>
              <a:t>사이의 기울기는 엄밀히 미분</a:t>
            </a:r>
            <a:r>
              <a:rPr lang="en-US" altLang="ko-KR" dirty="0" smtClean="0">
                <a:solidFill>
                  <a:srgbClr val="0070C0"/>
                </a:solidFill>
              </a:rPr>
              <a:t>x &lt;- h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무한히 </a:t>
            </a:r>
            <a:r>
              <a:rPr lang="en-US" altLang="ko-KR" dirty="0" smtClean="0">
                <a:solidFill>
                  <a:srgbClr val="0070C0"/>
                </a:solidFill>
              </a:rPr>
              <a:t>0</a:t>
            </a:r>
            <a:r>
              <a:rPr lang="ko-KR" altLang="en-US" dirty="0" smtClean="0">
                <a:solidFill>
                  <a:srgbClr val="0070C0"/>
                </a:solidFill>
              </a:rPr>
              <a:t>으로 좁히지 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</a:p>
          <a:p>
            <a:pPr lvl="2"/>
            <a:r>
              <a:rPr lang="ko-KR" altLang="en-US" i="1" dirty="0" smtClean="0">
                <a:solidFill>
                  <a:srgbClr val="0070C0"/>
                </a:solidFill>
              </a:rPr>
              <a:t>해결</a:t>
            </a:r>
            <a:r>
              <a:rPr lang="en-US" altLang="ko-KR" i="1" dirty="0" smtClean="0">
                <a:solidFill>
                  <a:srgbClr val="0070C0"/>
                </a:solidFill>
              </a:rPr>
              <a:t>) </a:t>
            </a:r>
            <a:r>
              <a:rPr lang="ko-KR" altLang="en-US" i="1" dirty="0" smtClean="0">
                <a:solidFill>
                  <a:srgbClr val="0070C0"/>
                </a:solidFill>
              </a:rPr>
              <a:t>중심</a:t>
            </a:r>
            <a:r>
              <a:rPr lang="en-US" altLang="ko-KR" i="1" dirty="0" smtClean="0">
                <a:solidFill>
                  <a:srgbClr val="0070C0"/>
                </a:solidFill>
              </a:rPr>
              <a:t>/</a:t>
            </a:r>
            <a:r>
              <a:rPr lang="ko-KR" altLang="en-US" i="1" dirty="0" smtClean="0">
                <a:solidFill>
                  <a:srgbClr val="0070C0"/>
                </a:solidFill>
              </a:rPr>
              <a:t>중앙 차분 </a:t>
            </a:r>
            <a:r>
              <a:rPr lang="en-US" altLang="ko-KR" i="1" dirty="0" smtClean="0">
                <a:solidFill>
                  <a:srgbClr val="0070C0"/>
                </a:solidFill>
              </a:rPr>
              <a:t>: </a:t>
            </a:r>
            <a:r>
              <a:rPr lang="en-US" altLang="ko-KR" i="1" dirty="0" err="1" smtClean="0">
                <a:solidFill>
                  <a:srgbClr val="0070C0"/>
                </a:solidFill>
              </a:rPr>
              <a:t>x+h</a:t>
            </a:r>
            <a:r>
              <a:rPr lang="ko-KR" altLang="en-US" i="1" dirty="0" smtClean="0">
                <a:solidFill>
                  <a:srgbClr val="0070C0"/>
                </a:solidFill>
              </a:rPr>
              <a:t>와 </a:t>
            </a:r>
            <a:r>
              <a:rPr lang="en-US" altLang="ko-KR" i="1" dirty="0" smtClean="0">
                <a:solidFill>
                  <a:srgbClr val="0070C0"/>
                </a:solidFill>
              </a:rPr>
              <a:t>x-h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9218" name="Picture 2" descr="https://velog.velcdn.com/post-images%2Fdscwinterstudy%2F44ad4090-419c-11ea-bed1-737062fffe57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04" y="516001"/>
            <a:ext cx="4372882" cy="10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blog.kakaocdn.net/dn/cnwm7S/btqzCOx4EMY/TMg6YKBLhMinuRiXEfX5V0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58" y="3515309"/>
            <a:ext cx="3847583" cy="32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 rot="19339182">
            <a:off x="8473318" y="4736007"/>
            <a:ext cx="573686" cy="3697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smtClean="0"/>
              <a:t>미분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수치미분</a:t>
            </a:r>
            <a:r>
              <a:rPr lang="en-US" altLang="ko-KR" dirty="0"/>
              <a:t>numerical differentiation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37" y="3210560"/>
            <a:ext cx="5083127" cy="124716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673601" y="3628725"/>
            <a:ext cx="721360" cy="37431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034281" y="3955757"/>
            <a:ext cx="2479039" cy="49944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4.3.2 </a:t>
            </a:r>
            <a:r>
              <a:rPr lang="ko-KR" altLang="en-US" dirty="0" smtClean="0">
                <a:solidFill>
                  <a:srgbClr val="FF0000"/>
                </a:solidFill>
              </a:rPr>
              <a:t>수치 미분의 예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05" y="651401"/>
            <a:ext cx="2921150" cy="666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06" y="1693208"/>
            <a:ext cx="6926253" cy="268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468" y="1604461"/>
            <a:ext cx="3999977" cy="30975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06" y="4474214"/>
            <a:ext cx="3101934" cy="17985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96640" y="5004140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해석적 해와 오차 매우 </a:t>
            </a:r>
            <a:r>
              <a:rPr lang="ko-KR" altLang="en-US" b="1" dirty="0" smtClean="0">
                <a:solidFill>
                  <a:srgbClr val="0070C0"/>
                </a:solidFill>
              </a:rPr>
              <a:t>작음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0.2 / 0.3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1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029" y="144196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4.3.2 </a:t>
            </a:r>
            <a:r>
              <a:rPr lang="ko-KR" altLang="en-US" dirty="0" smtClean="0">
                <a:solidFill>
                  <a:srgbClr val="FFC000"/>
                </a:solidFill>
              </a:rPr>
              <a:t>수치 미분의 예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0168" y="5451765"/>
            <a:ext cx="71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240" y="470033"/>
            <a:ext cx="2921150" cy="6667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797" y="3218173"/>
            <a:ext cx="3822729" cy="2970774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95241" y="1337419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실제로 수치 미분 값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함수의 접선에 해당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186590" y="5092941"/>
            <a:ext cx="350912" cy="3139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279" y="190377"/>
            <a:ext cx="2320699" cy="13455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29" y="1969949"/>
            <a:ext cx="3614768" cy="45861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999" y="3218173"/>
            <a:ext cx="3912979" cy="297077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0103488" y="4541214"/>
            <a:ext cx="350912" cy="3139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 4. </a:t>
            </a:r>
            <a:r>
              <a:rPr lang="ko-KR" altLang="en-US" dirty="0" smtClean="0"/>
              <a:t>신경망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학습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데이터로부터</a:t>
            </a:r>
            <a:r>
              <a:rPr lang="ko-KR" altLang="en-US" dirty="0" smtClean="0"/>
              <a:t> 가중치 매개변수 </a:t>
            </a:r>
            <a:r>
              <a:rPr lang="ko-KR" altLang="en-US" dirty="0" err="1" smtClean="0"/>
              <a:t>최적값</a:t>
            </a:r>
            <a:r>
              <a:rPr lang="ko-KR" altLang="en-US" dirty="0" smtClean="0"/>
              <a:t> 자동 획득</a:t>
            </a:r>
            <a:endParaRPr lang="en-US" altLang="ko-KR" dirty="0" smtClean="0"/>
          </a:p>
          <a:p>
            <a:r>
              <a:rPr lang="ko-KR" altLang="en-US" dirty="0" smtClean="0"/>
              <a:t>학습 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손실 함수의 결과를 가장 작게 만드는 가중치 매개변수 찾는 것</a:t>
            </a:r>
            <a:endParaRPr lang="en-US" altLang="ko-KR" dirty="0" smtClean="0"/>
          </a:p>
          <a:p>
            <a:r>
              <a:rPr lang="ko-KR" altLang="en-US" dirty="0" smtClean="0"/>
              <a:t>기법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기울기 활용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330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029" y="144196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4.3.2 </a:t>
            </a:r>
            <a:r>
              <a:rPr lang="ko-KR" altLang="en-US" dirty="0" smtClean="0">
                <a:solidFill>
                  <a:srgbClr val="FF0000"/>
                </a:solidFill>
              </a:rPr>
              <a:t>수치 미분의 예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0168" y="5451765"/>
            <a:ext cx="71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95241" y="1337419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실제로 수치 미분 값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함수의 접선에 해당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9" y="1969949"/>
            <a:ext cx="3614768" cy="458619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56513" y="4496639"/>
            <a:ext cx="1050965" cy="3024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64" y="2078928"/>
            <a:ext cx="5329437" cy="24439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422" y="3190712"/>
            <a:ext cx="4788146" cy="3645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864" y="2398241"/>
            <a:ext cx="5556248" cy="53425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 rot="16200000" flipV="1">
            <a:off x="6170106" y="3498492"/>
            <a:ext cx="1113667" cy="4646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7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4.3.3 </a:t>
            </a:r>
            <a:r>
              <a:rPr lang="ko-KR" altLang="en-US" dirty="0" err="1" smtClean="0">
                <a:solidFill>
                  <a:srgbClr val="FFC000"/>
                </a:solidFill>
              </a:rPr>
              <a:t>편미분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56" y="698779"/>
            <a:ext cx="2920424" cy="658254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FFC000"/>
                </a:solidFill>
              </a:rPr>
              <a:t>다변수함수</a:t>
            </a:r>
            <a:r>
              <a:rPr lang="ko-KR" altLang="en-US" dirty="0" smtClean="0">
                <a:solidFill>
                  <a:srgbClr val="FFC000"/>
                </a:solidFill>
              </a:rPr>
              <a:t> 중 한 변수에 대해 </a:t>
            </a:r>
            <a:r>
              <a:rPr lang="ko-KR" altLang="en-US" dirty="0">
                <a:solidFill>
                  <a:srgbClr val="FFC000"/>
                </a:solidFill>
              </a:rPr>
              <a:t>미분하고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나머지는 상수로 </a:t>
            </a:r>
            <a:r>
              <a:rPr lang="ko-KR" altLang="en-US" dirty="0" smtClean="0">
                <a:solidFill>
                  <a:srgbClr val="FFC000"/>
                </a:solidFill>
              </a:rPr>
              <a:t>취급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넘파이</a:t>
            </a:r>
            <a:r>
              <a:rPr lang="ko-KR" altLang="en-US" dirty="0" smtClean="0">
                <a:solidFill>
                  <a:srgbClr val="0070C0"/>
                </a:solidFill>
              </a:rPr>
              <a:t> 배열 </a:t>
            </a:r>
            <a:r>
              <a:rPr lang="en-US" altLang="ko-KR" dirty="0" smtClean="0">
                <a:solidFill>
                  <a:srgbClr val="0070C0"/>
                </a:solidFill>
              </a:rPr>
              <a:t>-&gt; 3d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10" y="2957992"/>
            <a:ext cx="2883085" cy="793194"/>
          </a:xfrm>
          <a:prstGeom prst="rect">
            <a:avLst/>
          </a:prstGeom>
        </p:spPr>
      </p:pic>
      <p:pic>
        <p:nvPicPr>
          <p:cNvPr id="1026" name="Picture 2" descr="https://blog.kakaocdn.net/dn/bvR0tH/btqzC32Pb83/qnArCgu8fU6BTQwjazWjVK/im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5" y="3821627"/>
            <a:ext cx="3606182" cy="28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899" y="3539200"/>
            <a:ext cx="2267245" cy="22006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212" y="2957992"/>
            <a:ext cx="4771687" cy="29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4.3.3 </a:t>
            </a:r>
            <a:r>
              <a:rPr lang="ko-KR" altLang="en-US" dirty="0" err="1" smtClean="0"/>
              <a:t>편미분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72" y="687168"/>
            <a:ext cx="2920424" cy="658254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 : x0=3, x1=4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x0</a:t>
            </a:r>
            <a:r>
              <a:rPr lang="ko-KR" altLang="en-US" dirty="0" smtClean="0">
                <a:solidFill>
                  <a:srgbClr val="0070C0"/>
                </a:solidFill>
              </a:rPr>
              <a:t>에 대한 </a:t>
            </a:r>
            <a:r>
              <a:rPr lang="ko-KR" altLang="en-US" dirty="0" err="1" smtClean="0"/>
              <a:t>편미분</a:t>
            </a:r>
            <a:r>
              <a:rPr lang="ko-KR" altLang="en-US" dirty="0" smtClean="0"/>
              <a:t> 구하기</a:t>
            </a:r>
            <a:endParaRPr lang="en-US" altLang="ko-KR" dirty="0" smtClean="0"/>
          </a:p>
          <a:p>
            <a:r>
              <a:rPr lang="ko-KR" altLang="en-US" dirty="0" smtClean="0"/>
              <a:t>문제</a:t>
            </a:r>
            <a:r>
              <a:rPr lang="en-US" altLang="ko-KR" dirty="0" smtClean="0"/>
              <a:t>2 </a:t>
            </a:r>
            <a:r>
              <a:rPr lang="en-US" altLang="ko-KR" dirty="0"/>
              <a:t>: x0=3, x1=4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x1</a:t>
            </a:r>
            <a:r>
              <a:rPr lang="ko-KR" altLang="en-US" dirty="0" smtClean="0">
                <a:solidFill>
                  <a:srgbClr val="0070C0"/>
                </a:solidFill>
              </a:rPr>
              <a:t>에 </a:t>
            </a:r>
            <a:r>
              <a:rPr lang="ko-KR" altLang="en-US" dirty="0">
                <a:solidFill>
                  <a:srgbClr val="0070C0"/>
                </a:solidFill>
              </a:rPr>
              <a:t>대한</a:t>
            </a:r>
            <a:r>
              <a:rPr lang="ko-KR" altLang="en-US" dirty="0"/>
              <a:t> </a:t>
            </a:r>
            <a:r>
              <a:rPr lang="ko-KR" altLang="en-US" dirty="0" err="1"/>
              <a:t>편미분</a:t>
            </a:r>
            <a:r>
              <a:rPr lang="ko-KR" altLang="en-US" dirty="0"/>
              <a:t>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특정 장소에서의 기울기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352" y="687168"/>
            <a:ext cx="2654436" cy="6350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29" y="3653484"/>
            <a:ext cx="3772094" cy="17971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573" y="3649934"/>
            <a:ext cx="3847234" cy="18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기울기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모든 변수의 </a:t>
            </a:r>
            <a:r>
              <a:rPr lang="ko-KR" altLang="en-US" dirty="0" err="1" smtClean="0">
                <a:solidFill>
                  <a:srgbClr val="0070C0"/>
                </a:solidFill>
              </a:rPr>
              <a:t>편미분을</a:t>
            </a:r>
            <a:r>
              <a:rPr lang="ko-KR" altLang="en-US" dirty="0" smtClean="0">
                <a:solidFill>
                  <a:srgbClr val="0070C0"/>
                </a:solidFill>
              </a:rPr>
              <a:t> 벡터로 정리한 것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00" y="2417209"/>
            <a:ext cx="2972968" cy="7112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60" y="2412661"/>
            <a:ext cx="4781796" cy="40578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612" y="3389890"/>
            <a:ext cx="4591286" cy="252108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926990" y="6232121"/>
            <a:ext cx="562126" cy="3174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8100725" y="3430534"/>
            <a:ext cx="989922" cy="35655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612" y="2412661"/>
            <a:ext cx="2563768" cy="7112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87126" y="3879260"/>
            <a:ext cx="5225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넘파이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배열 출력 시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수치 가공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7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4.4 </a:t>
            </a:r>
            <a:r>
              <a:rPr lang="ko-KR" altLang="en-US" dirty="0" smtClean="0">
                <a:solidFill>
                  <a:schemeClr val="accent4"/>
                </a:solidFill>
              </a:rPr>
              <a:t>기울기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모든 변수의 </a:t>
            </a:r>
            <a:r>
              <a:rPr lang="ko-KR" altLang="en-US" dirty="0" err="1" smtClean="0">
                <a:solidFill>
                  <a:srgbClr val="0070C0"/>
                </a:solidFill>
              </a:rPr>
              <a:t>편미분을</a:t>
            </a:r>
            <a:r>
              <a:rPr lang="ko-KR" altLang="en-US" dirty="0" smtClean="0">
                <a:solidFill>
                  <a:srgbClr val="0070C0"/>
                </a:solidFill>
              </a:rPr>
              <a:t> 벡터로 정리한 것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30" y="2903316"/>
            <a:ext cx="4845299" cy="31116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33" y="2412660"/>
            <a:ext cx="4464279" cy="417851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949419" y="2909515"/>
            <a:ext cx="989922" cy="35655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780973" y="4461535"/>
            <a:ext cx="2712514" cy="171542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535" y="4530731"/>
            <a:ext cx="2563768" cy="71123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9549495" y="4708069"/>
            <a:ext cx="1664381" cy="29351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6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4.4 </a:t>
            </a:r>
            <a:r>
              <a:rPr lang="ko-KR" altLang="en-US" dirty="0" smtClean="0">
                <a:solidFill>
                  <a:schemeClr val="accent4"/>
                </a:solidFill>
              </a:rPr>
              <a:t>기울기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7" y="2519023"/>
            <a:ext cx="3473629" cy="21718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01" y="58279"/>
            <a:ext cx="4443547" cy="5109724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130777" y="468068"/>
            <a:ext cx="279595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 Mono"/>
              </a:rPr>
              <a:t>X</a:t>
            </a:r>
            <a:r>
              <a:rPr kumimoji="0" lang="ko-KR" altLang="ko-KR" sz="9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가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 1차원 배열이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x,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 각 </a:t>
            </a:r>
            <a:r>
              <a:rPr lang="en-US" altLang="ko-KR" sz="900" b="1" dirty="0" smtClean="0">
                <a:solidFill>
                  <a:srgbClr val="FFC000"/>
                </a:solidFill>
                <a:latin typeface="+mn-lt"/>
                <a:ea typeface="Söhne"/>
              </a:rPr>
              <a:t>row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에 대해 미분 값을 계산</a:t>
            </a:r>
            <a:endParaRPr kumimoji="0" lang="ko-KR" altLang="ko-KR" sz="9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679432" y="1720728"/>
            <a:ext cx="1115436" cy="19024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801" y="3479178"/>
            <a:ext cx="4152141" cy="33776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942" y="5097787"/>
            <a:ext cx="291406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4.4 </a:t>
            </a:r>
            <a:r>
              <a:rPr lang="ko-KR" altLang="en-US" dirty="0" smtClean="0">
                <a:solidFill>
                  <a:srgbClr val="FFC000"/>
                </a:solidFill>
              </a:rPr>
              <a:t>기울기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26318" y="1052324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기울기 결과에 마이너스 붙인 벡터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기울기가 가리키는 쪽 </a:t>
            </a:r>
            <a:r>
              <a:rPr lang="en-US" altLang="ko-KR" dirty="0" smtClean="0">
                <a:solidFill>
                  <a:srgbClr val="0070C0"/>
                </a:solidFill>
              </a:rPr>
              <a:t>=</a:t>
            </a:r>
            <a:r>
              <a:rPr lang="ko-KR" altLang="en-US" dirty="0" smtClean="0">
                <a:solidFill>
                  <a:srgbClr val="0070C0"/>
                </a:solidFill>
              </a:rPr>
              <a:t>함수 출력 값을 가장 크게 줄이는 방향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가장 낮은 곳에서 멀어질수록 화살표 커짐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79" y="2682578"/>
            <a:ext cx="5087221" cy="36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ko-KR" altLang="en-US" dirty="0" err="1" smtClean="0"/>
              <a:t>경사법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3176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기울기 이용해 함수의 최솟값을 찾는 것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기울기가 가리키는 방향</a:t>
            </a:r>
            <a:r>
              <a:rPr lang="en-US" altLang="ko-KR" dirty="0" smtClean="0">
                <a:solidFill>
                  <a:srgbClr val="0070C0"/>
                </a:solidFill>
              </a:rPr>
              <a:t>(=0)</a:t>
            </a:r>
            <a:r>
              <a:rPr lang="ko-KR" altLang="en-US" dirty="0" smtClean="0">
                <a:solidFill>
                  <a:srgbClr val="0070C0"/>
                </a:solidFill>
              </a:rPr>
              <a:t>이 최솟값이 맞는지</a:t>
            </a:r>
            <a:r>
              <a:rPr lang="en-US" altLang="ko-KR" dirty="0" smtClean="0">
                <a:solidFill>
                  <a:srgbClr val="0070C0"/>
                </a:solidFill>
              </a:rPr>
              <a:t>?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기울기 </a:t>
            </a:r>
            <a:r>
              <a:rPr lang="en-US" altLang="ko-KR" dirty="0" smtClean="0">
                <a:solidFill>
                  <a:srgbClr val="0070C0"/>
                </a:solidFill>
              </a:rPr>
              <a:t>= 0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극솟값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한정된 범위에서 최소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안장점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어느 방향에서 보면 극대</a:t>
            </a:r>
            <a:r>
              <a:rPr lang="en-US" altLang="ko-KR" dirty="0" smtClean="0">
                <a:solidFill>
                  <a:srgbClr val="0070C0"/>
                </a:solidFill>
              </a:rPr>
              <a:t>/</a:t>
            </a:r>
            <a:r>
              <a:rPr lang="ko-KR" altLang="en-US" dirty="0" smtClean="0">
                <a:solidFill>
                  <a:srgbClr val="0070C0"/>
                </a:solidFill>
              </a:rPr>
              <a:t>극소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고원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학습 진행 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함수의 값이 줄어드는 것은 맞음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/>
              <a:t>따라서 기울어진 방향으로 이동 반복 </a:t>
            </a:r>
            <a:r>
              <a:rPr lang="en-US" altLang="ko-KR" dirty="0" smtClean="0"/>
              <a:t>–</a:t>
            </a:r>
            <a:r>
              <a:rPr lang="en-US" altLang="ko-KR" sz="3200" dirty="0" smtClean="0"/>
              <a:t>&gt; ‘</a:t>
            </a:r>
            <a:r>
              <a:rPr lang="ko-KR" altLang="en-US" sz="3200" dirty="0" err="1" smtClean="0"/>
              <a:t>경사법</a:t>
            </a:r>
            <a:r>
              <a:rPr lang="en-US" altLang="ko-KR" sz="3200" dirty="0" smtClean="0"/>
              <a:t>‘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ML </a:t>
            </a:r>
            <a:r>
              <a:rPr lang="ko-KR" altLang="en-US" dirty="0" smtClean="0">
                <a:solidFill>
                  <a:srgbClr val="0070C0"/>
                </a:solidFill>
              </a:rPr>
              <a:t>최적화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descent / ascent</a:t>
            </a:r>
          </a:p>
        </p:txBody>
      </p:sp>
      <p:sp>
        <p:nvSpPr>
          <p:cNvPr id="11" name="AutoShape 8" descr="안장점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945" y="3131528"/>
            <a:ext cx="1905670" cy="13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ko-KR" altLang="en-US" dirty="0" err="1" smtClean="0"/>
              <a:t>경사법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793809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학습률</a:t>
            </a:r>
            <a:r>
              <a:rPr lang="en-US" altLang="ko-KR" dirty="0" smtClean="0">
                <a:solidFill>
                  <a:srgbClr val="0070C0"/>
                </a:solidFill>
              </a:rPr>
              <a:t>learning rate : eta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한 번 학습 시 얼만큼 학습할지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매개변수 값 얼마나 갱신할지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사람이 미리 특정 </a:t>
            </a:r>
            <a:r>
              <a:rPr lang="en-US" altLang="ko-KR" dirty="0" smtClean="0">
                <a:solidFill>
                  <a:srgbClr val="0070C0"/>
                </a:solidFill>
              </a:rPr>
              <a:t>(0.01/0.001) – “</a:t>
            </a:r>
            <a:r>
              <a:rPr lang="ko-KR" altLang="en-US" dirty="0" err="1" smtClean="0">
                <a:solidFill>
                  <a:srgbClr val="0070C0"/>
                </a:solidFill>
              </a:rPr>
              <a:t>하이퍼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파라미터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후보들 중 시험을 통해 가장 잘 학습하는 값 찾음</a:t>
            </a:r>
            <a:endParaRPr lang="en-US" altLang="ko-KR" dirty="0" smtClean="0"/>
          </a:p>
        </p:txBody>
      </p:sp>
      <p:sp>
        <p:nvSpPr>
          <p:cNvPr id="11" name="AutoShape 8" descr="안장점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4" name="Picture 2" descr="https://blog.kakaocdn.net/dn/bAbMHD/btqzAW49Jj9/kcObsBIdfCX8q6C5gNwz7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004" y="365125"/>
            <a:ext cx="2339931" cy="178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radient Descent vs. Backpropagation: What's the Difference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7"/>
          <a:stretch/>
        </p:blipFill>
        <p:spPr bwMode="auto">
          <a:xfrm>
            <a:off x="7763194" y="3672796"/>
            <a:ext cx="4271291" cy="22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46" y="3505682"/>
            <a:ext cx="3327122" cy="31320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394" y="4192168"/>
            <a:ext cx="4711942" cy="175904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855176" y="4805202"/>
            <a:ext cx="846016" cy="28843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8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 descr="안장점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7707"/>
            <a:ext cx="3730632" cy="36548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338"/>
            <a:ext cx="4616687" cy="15621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32" y="2107707"/>
            <a:ext cx="5086763" cy="411205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375547" y="1352346"/>
            <a:ext cx="2423202" cy="37017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792785" y="2399532"/>
            <a:ext cx="1049556" cy="23934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435" y="206400"/>
            <a:ext cx="3543370" cy="264588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9549037" y="957359"/>
            <a:ext cx="1045650" cy="639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13840" y="394362"/>
            <a:ext cx="4068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 smtClean="0">
                <a:solidFill>
                  <a:srgbClr val="0070C0"/>
                </a:solidFill>
              </a:rPr>
              <a:t>값 가장 작은 </a:t>
            </a:r>
            <a:r>
              <a:rPr lang="ko-KR" altLang="en-US" sz="1400" b="1" dirty="0">
                <a:solidFill>
                  <a:srgbClr val="0070C0"/>
                </a:solidFill>
              </a:rPr>
              <a:t>원점에 </a:t>
            </a:r>
            <a:r>
              <a:rPr lang="ko-KR" altLang="en-US" sz="1400" b="1">
                <a:solidFill>
                  <a:srgbClr val="0070C0"/>
                </a:solidFill>
              </a:rPr>
              <a:t>점차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가까워짐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데이터에서 학습한다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퍼셉트론도</a:t>
            </a:r>
            <a:r>
              <a:rPr lang="ko-KR" altLang="en-US" dirty="0" smtClean="0">
                <a:solidFill>
                  <a:srgbClr val="0070C0"/>
                </a:solidFill>
              </a:rPr>
              <a:t> 선형 분리 기능 문제라면 데이터로부터 자동으로 학습 가능 </a:t>
            </a:r>
            <a:r>
              <a:rPr lang="en-US" altLang="ko-KR" dirty="0" smtClean="0">
                <a:solidFill>
                  <a:srgbClr val="0070C0"/>
                </a:solidFill>
              </a:rPr>
              <a:t>&lt;- “</a:t>
            </a:r>
            <a:r>
              <a:rPr lang="ko-KR" altLang="en-US" dirty="0" err="1" smtClean="0">
                <a:solidFill>
                  <a:srgbClr val="0070C0"/>
                </a:solidFill>
              </a:rPr>
              <a:t>퍼셉트론</a:t>
            </a:r>
            <a:r>
              <a:rPr lang="ko-KR" altLang="en-US" dirty="0" smtClean="0">
                <a:solidFill>
                  <a:srgbClr val="0070C0"/>
                </a:solidFill>
              </a:rPr>
              <a:t> 수렴 정리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비선형 분리 문제 자동으로 학습 불가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ko-KR" altLang="en-US" dirty="0" err="1" smtClean="0"/>
              <a:t>경사법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" name="AutoShape 8" descr="안장점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42" y="2374986"/>
            <a:ext cx="5485118" cy="2826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05636" y="4777054"/>
            <a:ext cx="8035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갱신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x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01779" y="3406743"/>
            <a:ext cx="6147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</a:rPr>
              <a:t>발산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4.4.2 </a:t>
            </a:r>
            <a:r>
              <a:rPr lang="ko-KR" altLang="en-US" dirty="0" smtClean="0"/>
              <a:t>신경망에서의 기울기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가중치 매개변수에 대한 손실 함수의 기울기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shape </a:t>
            </a:r>
            <a:r>
              <a:rPr lang="ko-KR" altLang="en-US" sz="2400" dirty="0" smtClean="0">
                <a:solidFill>
                  <a:srgbClr val="0070C0"/>
                </a:solidFill>
              </a:rPr>
              <a:t>일치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(2,3)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pic>
        <p:nvPicPr>
          <p:cNvPr id="9218" name="Picture 2" descr="https://velog.velcdn.com/post-images%2Fdscwinterstudy%2F917e2b50-419c-11ea-bed1-737062fffe57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03" y="365125"/>
            <a:ext cx="3327515" cy="212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62" y="2968130"/>
            <a:ext cx="5486682" cy="3276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633" y="2968130"/>
            <a:ext cx="3174169" cy="3276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136" y="2968130"/>
            <a:ext cx="3187864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4.4.2 </a:t>
            </a:r>
            <a:r>
              <a:rPr lang="ko-KR" altLang="en-US" dirty="0" smtClean="0">
                <a:solidFill>
                  <a:srgbClr val="FFC000"/>
                </a:solidFill>
              </a:rPr>
              <a:t>신경망에서의 기울기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가중치 매개변수에 대한 손실 함수의 기울기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shape </a:t>
            </a:r>
            <a:r>
              <a:rPr lang="ko-KR" altLang="en-US" sz="2400" dirty="0" smtClean="0">
                <a:solidFill>
                  <a:srgbClr val="0070C0"/>
                </a:solidFill>
              </a:rPr>
              <a:t>일치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(2,3)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pic>
        <p:nvPicPr>
          <p:cNvPr id="9218" name="Picture 2" descr="https://velog.velcdn.com/post-images%2Fdscwinterstudy%2F917e2b50-419c-11ea-bed1-737062fffe57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03" y="365125"/>
            <a:ext cx="3327515" cy="212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5" y="2968130"/>
            <a:ext cx="5486682" cy="327676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313299" y="4308113"/>
            <a:ext cx="1656967" cy="3372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76015"/>
            <a:ext cx="5092962" cy="356888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096000" y="3209606"/>
            <a:ext cx="5242284" cy="87144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6598203" y="5687894"/>
            <a:ext cx="1152717" cy="2465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7814989" y="5310685"/>
            <a:ext cx="3771514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넘파이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배열의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 요소에 대한 반복자(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iterator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)</a:t>
            </a:r>
            <a:r>
              <a:rPr lang="en-US" altLang="ko-KR" sz="1050" b="1" dirty="0">
                <a:solidFill>
                  <a:srgbClr val="FFC000"/>
                </a:solidFill>
                <a:latin typeface="+mn-lt"/>
                <a:ea typeface="Söhne"/>
              </a:rPr>
              <a:t> </a:t>
            </a:r>
            <a:r>
              <a:rPr lang="ko-KR" altLang="en-US" sz="1050" b="1" dirty="0" smtClean="0">
                <a:solidFill>
                  <a:srgbClr val="FFC000"/>
                </a:solidFill>
                <a:latin typeface="+mn-lt"/>
                <a:ea typeface="Söhne"/>
              </a:rPr>
              <a:t>생성 클래스</a:t>
            </a:r>
            <a:endParaRPr lang="en-US" altLang="ko-KR" sz="1050" b="1" dirty="0" smtClean="0">
              <a:solidFill>
                <a:srgbClr val="FFC000"/>
              </a:solidFill>
              <a:latin typeface="+mn-lt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배열의 각 요소에 대한 반복 작업을 수행</a:t>
            </a:r>
            <a:endParaRPr kumimoji="0" lang="en-US" altLang="ko-KR" sz="105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solidFill>
                  <a:srgbClr val="FFC000"/>
                </a:solidFill>
                <a:latin typeface="+mn-lt"/>
                <a:ea typeface="Söhne Mono"/>
              </a:rPr>
              <a:t>it.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 Mono"/>
              </a:rPr>
              <a:t>multi_index</a:t>
            </a:r>
            <a:r>
              <a:rPr lang="en-US" altLang="ko-KR" sz="1050" b="1" dirty="0" smtClean="0">
                <a:solidFill>
                  <a:srgbClr val="FFC000"/>
                </a:solidFill>
                <a:latin typeface="+mn-lt"/>
                <a:ea typeface="Söhne Mono"/>
              </a:rPr>
              <a:t> :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  <a:ea typeface="Söhne"/>
              </a:rPr>
              <a:t> 현재 반복 중인 요소의 다차원 인덱스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 </a:t>
            </a:r>
            <a:endParaRPr kumimoji="0" lang="en-US" altLang="ko-KR" sz="105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solidFill>
                  <a:srgbClr val="FFC000"/>
                </a:solidFill>
                <a:latin typeface="+mn-lt"/>
              </a:rPr>
              <a:t>(0, 0), (0, 1) 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op_flags</a:t>
            </a:r>
            <a:r>
              <a:rPr kumimoji="0" lang="en-US" altLang="ko-KR" sz="1050" b="1" i="0" u="none" strike="noStrike" cap="none" normalizeH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 : </a:t>
            </a:r>
            <a:r>
              <a:rPr kumimoji="0" lang="ko-KR" altLang="en-US" sz="1050" b="1" i="0" u="none" strike="noStrike" cap="none" normalizeH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요소에 어떤 </a:t>
            </a:r>
            <a:r>
              <a:rPr kumimoji="0" lang="en-US" altLang="ko-KR" sz="1050" b="1" i="0" u="none" strike="noStrike" cap="none" normalizeH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operation </a:t>
            </a:r>
            <a:r>
              <a:rPr kumimoji="0" lang="ko-KR" altLang="en-US" sz="1050" b="1" i="0" u="none" strike="noStrike" cap="none" normalizeH="0" dirty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종류 허용되는지</a:t>
            </a:r>
            <a:endParaRPr kumimoji="0" lang="ko-KR" altLang="ko-KR" sz="105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04797" y="2814241"/>
            <a:ext cx="3191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ko-KR" sz="1400" b="1" dirty="0">
                <a:solidFill>
                  <a:srgbClr val="0070C0"/>
                </a:solidFill>
              </a:rPr>
              <a:t>W</a:t>
            </a:r>
            <a:r>
              <a:rPr lang="ko-KR" altLang="en-US" sz="1400" b="1" dirty="0">
                <a:solidFill>
                  <a:srgbClr val="0070C0"/>
                </a:solidFill>
              </a:rPr>
              <a:t>가 다차원 배열을 처리할 수 있도록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4.4.2 </a:t>
            </a:r>
            <a:r>
              <a:rPr lang="ko-KR" altLang="en-US" dirty="0" smtClean="0">
                <a:solidFill>
                  <a:srgbClr val="FF0000"/>
                </a:solidFill>
              </a:rPr>
              <a:t>신경망에서의 기울기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shape </a:t>
            </a:r>
            <a:r>
              <a:rPr lang="ko-KR" altLang="en-US" sz="2400" dirty="0" smtClean="0">
                <a:solidFill>
                  <a:srgbClr val="0070C0"/>
                </a:solidFill>
              </a:rPr>
              <a:t>일치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(2,3)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pic>
        <p:nvPicPr>
          <p:cNvPr id="9218" name="Picture 2" descr="https://velog.velcdn.com/post-images%2Fdscwinterstudy%2F917e2b50-419c-11ea-bed1-737062fffe57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055" y="365125"/>
            <a:ext cx="3327515" cy="212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35" y="2386062"/>
            <a:ext cx="3174169" cy="3276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474" y="2386062"/>
            <a:ext cx="3187864" cy="29020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40474" y="5371544"/>
            <a:ext cx="481413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h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가 늘어나면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dW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값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*h)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만큼 변화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loss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(-)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면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변화 시 더 감소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-&gt;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양의 방향으로 갱신해야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loss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(+)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면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변화 시 더 증가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-&gt;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음의 방향으로 갱신해야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23793"/>
          <a:stretch/>
        </p:blipFill>
        <p:spPr>
          <a:xfrm>
            <a:off x="4509609" y="3603306"/>
            <a:ext cx="701171" cy="15936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509609" y="3726045"/>
            <a:ext cx="1222268" cy="3372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787108" y="4111647"/>
            <a:ext cx="464848" cy="39378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759714" y="4758251"/>
            <a:ext cx="3068624" cy="64502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10902" y="341627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기울기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338" y="3559566"/>
            <a:ext cx="3874537" cy="100662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512246" y="328364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</a:rPr>
              <a:t>-&gt; w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를 인수로 받는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lambda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식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 </a:t>
            </a:r>
            <a:r>
              <a:rPr lang="ko-KR" altLang="en-US" dirty="0" smtClean="0"/>
              <a:t>학습 알고리즘 구현하기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1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미니배치</a:t>
            </a:r>
            <a:r>
              <a:rPr lang="ko-KR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</a:rPr>
              <a:t>-&gt; </a:t>
            </a:r>
            <a:r>
              <a:rPr lang="ko-KR" altLang="en-US" sz="2400" dirty="0" smtClean="0">
                <a:solidFill>
                  <a:srgbClr val="0070C0"/>
                </a:solidFill>
              </a:rPr>
              <a:t>확률적 경사 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하강법</a:t>
            </a:r>
            <a:r>
              <a:rPr lang="en-US" altLang="ko-KR" sz="2400" dirty="0" smtClean="0">
                <a:solidFill>
                  <a:srgbClr val="0070C0"/>
                </a:solidFill>
              </a:rPr>
              <a:t>Stochastic Gradient Descent</a:t>
            </a:r>
          </a:p>
          <a:p>
            <a:pPr lvl="1"/>
            <a:r>
              <a:rPr lang="ko-KR" altLang="en-US" sz="2000" dirty="0" smtClean="0">
                <a:solidFill>
                  <a:srgbClr val="0070C0"/>
                </a:solidFill>
              </a:rPr>
              <a:t>확률적으로 무작위로 골라낸 데이터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기울기 산출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3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매개변수 갱신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4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</a:t>
            </a:r>
            <a:r>
              <a:rPr lang="en-US" altLang="ko-KR" sz="2400" dirty="0" smtClean="0">
                <a:solidFill>
                  <a:srgbClr val="0070C0"/>
                </a:solidFill>
              </a:rPr>
              <a:t>1~3</a:t>
            </a:r>
            <a:r>
              <a:rPr lang="ko-KR" altLang="en-US" sz="2400" dirty="0" smtClean="0">
                <a:solidFill>
                  <a:srgbClr val="0070C0"/>
                </a:solidFill>
              </a:rPr>
              <a:t>단계 반복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7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4.5.1 2</a:t>
            </a:r>
            <a:r>
              <a:rPr lang="ko-KR" altLang="en-US" dirty="0" smtClean="0"/>
              <a:t>층 신경망 구현하기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인스턴스 변수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params</a:t>
            </a:r>
            <a:r>
              <a:rPr lang="en-US" altLang="ko-KR" sz="2400" dirty="0" smtClean="0">
                <a:solidFill>
                  <a:srgbClr val="0070C0"/>
                </a:solidFill>
              </a:rPr>
              <a:t> &amp; grads (dictionary)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4869"/>
            <a:ext cx="3416476" cy="749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2105"/>
            <a:ext cx="6610690" cy="4007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4869"/>
            <a:ext cx="6597989" cy="447698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515499" y="3436672"/>
            <a:ext cx="2405671" cy="38662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152" y="2504589"/>
            <a:ext cx="5797848" cy="432457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935028" y="5032268"/>
            <a:ext cx="926675" cy="27002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8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4.5.1 2</a:t>
            </a:r>
            <a:r>
              <a:rPr lang="ko-KR" altLang="en-US" dirty="0" smtClean="0"/>
              <a:t>층 신경망 구현하기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인스턴스 변수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params</a:t>
            </a:r>
            <a:r>
              <a:rPr lang="en-US" altLang="ko-KR" sz="2400" dirty="0" smtClean="0">
                <a:solidFill>
                  <a:srgbClr val="0070C0"/>
                </a:solidFill>
              </a:rPr>
              <a:t> &amp; grads (dictionary)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4869"/>
            <a:ext cx="3416476" cy="749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2105"/>
            <a:ext cx="6610690" cy="4007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4869"/>
            <a:ext cx="6597989" cy="44769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989" y="2504589"/>
            <a:ext cx="4864350" cy="432457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676960" y="2617352"/>
            <a:ext cx="2246112" cy="27313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854930" y="2834207"/>
            <a:ext cx="3798751" cy="21612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91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4.5.2 </a:t>
            </a:r>
            <a:r>
              <a:rPr lang="ko-KR" altLang="en-US" dirty="0" err="1" smtClean="0"/>
              <a:t>미니배치</a:t>
            </a:r>
            <a:r>
              <a:rPr lang="ko-KR" altLang="en-US" dirty="0" smtClean="0"/>
              <a:t> 학습 구현하기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926" y="2061904"/>
            <a:ext cx="4762745" cy="37784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71" y="2393394"/>
            <a:ext cx="5962929" cy="311546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83726" y="3157399"/>
            <a:ext cx="1750256" cy="32836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584589" y="5075227"/>
            <a:ext cx="2890488" cy="51550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478996" y="5277744"/>
            <a:ext cx="1301025" cy="2311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8082313" y="3620778"/>
            <a:ext cx="1325574" cy="25619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4.5.2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ko-KR" altLang="en-US" dirty="0" smtClean="0">
                <a:solidFill>
                  <a:srgbClr val="FFC000"/>
                </a:solidFill>
              </a:rPr>
              <a:t> 학습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926" y="2061904"/>
            <a:ext cx="4762745" cy="377844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83726" y="3157399"/>
            <a:ext cx="1750256" cy="32836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584589" y="5075227"/>
            <a:ext cx="2890488" cy="51550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478996" y="5277744"/>
            <a:ext cx="1301025" cy="2311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8082313" y="3620778"/>
            <a:ext cx="1325574" cy="25619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966" y="1812284"/>
            <a:ext cx="4407115" cy="37784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966" y="5793522"/>
            <a:ext cx="3873699" cy="65408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461146" y="3967446"/>
            <a:ext cx="3480653" cy="26088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4.5.2 </a:t>
            </a:r>
            <a:r>
              <a:rPr lang="ko-KR" altLang="en-US" dirty="0" err="1" smtClean="0">
                <a:solidFill>
                  <a:srgbClr val="FF0000"/>
                </a:solidFill>
              </a:rPr>
              <a:t>미니배치</a:t>
            </a:r>
            <a:r>
              <a:rPr lang="ko-KR" altLang="en-US" dirty="0" smtClean="0">
                <a:solidFill>
                  <a:srgbClr val="FF0000"/>
                </a:solidFill>
              </a:rPr>
              <a:t> 학습 구현하기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8082313" y="3620778"/>
            <a:ext cx="1325574" cy="25619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2" y="2652308"/>
            <a:ext cx="10507541" cy="38010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2" y="1483734"/>
            <a:ext cx="3687596" cy="1035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635" y="1611060"/>
            <a:ext cx="2788510" cy="7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2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smtClean="0"/>
              <a:t>데이터 주도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기계학습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데이터에서 답을 찾고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패턴 발견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사람개입최소화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알고리즘 대신 </a:t>
            </a:r>
            <a:r>
              <a:rPr lang="en-US" altLang="ko-KR" dirty="0" smtClean="0">
                <a:solidFill>
                  <a:srgbClr val="0070C0"/>
                </a:solidFill>
              </a:rPr>
              <a:t>feature</a:t>
            </a:r>
            <a:r>
              <a:rPr lang="ko-KR" altLang="en-US" dirty="0" smtClean="0">
                <a:solidFill>
                  <a:srgbClr val="0070C0"/>
                </a:solidFill>
              </a:rPr>
              <a:t>를 찾아서 그것의 </a:t>
            </a:r>
            <a:r>
              <a:rPr lang="en-US" altLang="ko-KR" dirty="0" smtClean="0">
                <a:solidFill>
                  <a:srgbClr val="0070C0"/>
                </a:solidFill>
              </a:rPr>
              <a:t>pattern</a:t>
            </a:r>
            <a:r>
              <a:rPr lang="ko-KR" altLang="en-US" dirty="0" smtClean="0">
                <a:solidFill>
                  <a:srgbClr val="0070C0"/>
                </a:solidFill>
              </a:rPr>
              <a:t>을 기계학습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feature : </a:t>
            </a:r>
            <a:r>
              <a:rPr lang="ko-KR" altLang="en-US" dirty="0" smtClean="0">
                <a:solidFill>
                  <a:srgbClr val="0070C0"/>
                </a:solidFill>
              </a:rPr>
              <a:t>입력 데이터에서 중요 데이터 정확히 추출할 수 있도록 설계된 변환기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벡터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feature </a:t>
            </a:r>
            <a:r>
              <a:rPr lang="ko-KR" altLang="en-US" dirty="0" smtClean="0">
                <a:solidFill>
                  <a:srgbClr val="0070C0"/>
                </a:solidFill>
              </a:rPr>
              <a:t>사용해서 데이터</a:t>
            </a:r>
            <a:r>
              <a:rPr lang="en-US" altLang="ko-KR" dirty="0" smtClean="0">
                <a:solidFill>
                  <a:srgbClr val="0070C0"/>
                </a:solidFill>
              </a:rPr>
              <a:t>-&gt;</a:t>
            </a:r>
            <a:r>
              <a:rPr lang="ko-KR" altLang="en-US" dirty="0" smtClean="0">
                <a:solidFill>
                  <a:srgbClr val="0070C0"/>
                </a:solidFill>
              </a:rPr>
              <a:t>벡터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여전히 사람이 설계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딥러닝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종단간 기계학습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end-to-end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입력</a:t>
            </a:r>
            <a:r>
              <a:rPr lang="en-US" altLang="ko-KR" dirty="0" smtClean="0">
                <a:solidFill>
                  <a:srgbClr val="0070C0"/>
                </a:solidFill>
              </a:rPr>
              <a:t>~</a:t>
            </a:r>
            <a:r>
              <a:rPr lang="ko-KR" altLang="en-US" dirty="0" smtClean="0">
                <a:solidFill>
                  <a:srgbClr val="0070C0"/>
                </a:solidFill>
              </a:rPr>
              <a:t>출력 사람 개입 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</a:p>
        </p:txBody>
      </p:sp>
      <p:pic>
        <p:nvPicPr>
          <p:cNvPr id="1026" name="Picture 2" descr="https://velog.velcdn.com/images/jhdai_ly/post/8936c207-93c8-4743-bb67-172f9d502665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31" y="3775486"/>
            <a:ext cx="5872842" cy="253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4.5.2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ko-KR" altLang="en-US" dirty="0" smtClean="0">
                <a:solidFill>
                  <a:srgbClr val="FFC000"/>
                </a:solidFill>
              </a:rPr>
              <a:t> 학습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1" y="1485133"/>
            <a:ext cx="6229567" cy="336396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 flipV="1">
            <a:off x="141149" y="1547440"/>
            <a:ext cx="544862" cy="56303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 flipV="1">
            <a:off x="919514" y="3516366"/>
            <a:ext cx="1252954" cy="28945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974" y="1485132"/>
            <a:ext cx="5562860" cy="4973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30386"/>
          <a:stretch/>
        </p:blipFill>
        <p:spPr>
          <a:xfrm>
            <a:off x="348481" y="4968448"/>
            <a:ext cx="6013493" cy="14964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6154642" y="1441597"/>
            <a:ext cx="544862" cy="56303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 flipV="1">
            <a:off x="6982783" y="5517083"/>
            <a:ext cx="3855004" cy="34335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189308" y="5803427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다음 장에서 구현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83719" y="5009821"/>
            <a:ext cx="73233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계속 기울기에서 머물렀음 그래서 성능개선판으로 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해보니</a:t>
            </a:r>
            <a:r>
              <a:rPr lang="en-US" altLang="ko-KR" sz="1200" b="1" dirty="0">
                <a:solidFill>
                  <a:srgbClr val="FFC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C000"/>
                </a:solidFill>
              </a:rPr>
              <a:t>&gt;&gt;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 바로 됐음</a:t>
            </a:r>
            <a:endParaRPr lang="ko-KR" altLang="en-US" sz="1200" dirty="0">
              <a:solidFill>
                <a:srgbClr val="FFC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 flipV="1">
            <a:off x="1325573" y="1851409"/>
            <a:ext cx="1405353" cy="25906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2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4.5.2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ko-KR" altLang="en-US" dirty="0" smtClean="0">
                <a:solidFill>
                  <a:srgbClr val="FFC000"/>
                </a:solidFill>
              </a:rPr>
              <a:t> 학습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816" y="1475860"/>
            <a:ext cx="5723548" cy="5262592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 flipV="1">
            <a:off x="3682064" y="5119962"/>
            <a:ext cx="5316132" cy="718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 flipV="1">
            <a:off x="3594158" y="3070444"/>
            <a:ext cx="2421201" cy="22702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4.5.2 </a:t>
            </a:r>
            <a:r>
              <a:rPr lang="ko-KR" altLang="en-US" dirty="0" err="1" smtClean="0">
                <a:solidFill>
                  <a:srgbClr val="FFC000"/>
                </a:solidFill>
              </a:rPr>
              <a:t>미니배치</a:t>
            </a:r>
            <a:r>
              <a:rPr lang="ko-KR" altLang="en-US" dirty="0" smtClean="0">
                <a:solidFill>
                  <a:srgbClr val="FFC000"/>
                </a:solidFill>
              </a:rPr>
              <a:t> 학습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95" y="3070444"/>
            <a:ext cx="4939953" cy="3745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84" y="1459226"/>
            <a:ext cx="3490884" cy="15243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511" b="-1"/>
          <a:stretch/>
        </p:blipFill>
        <p:spPr>
          <a:xfrm>
            <a:off x="5987605" y="3070444"/>
            <a:ext cx="5044122" cy="378755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789568" y="3513574"/>
            <a:ext cx="460173" cy="3404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465" y="1550220"/>
            <a:ext cx="3015856" cy="12019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 flipV="1">
            <a:off x="10067321" y="5654333"/>
            <a:ext cx="788451" cy="71578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 flipV="1">
            <a:off x="1124816" y="5300627"/>
            <a:ext cx="788451" cy="71578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4836597" y="5654333"/>
            <a:ext cx="788451" cy="71578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4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4.5.2 </a:t>
            </a:r>
            <a:r>
              <a:rPr lang="ko-KR" altLang="en-US" dirty="0" err="1" smtClean="0">
                <a:solidFill>
                  <a:srgbClr val="FF0000"/>
                </a:solidFill>
              </a:rPr>
              <a:t>미니배치</a:t>
            </a:r>
            <a:r>
              <a:rPr lang="ko-KR" altLang="en-US" dirty="0" smtClean="0">
                <a:solidFill>
                  <a:srgbClr val="FF0000"/>
                </a:solidFill>
              </a:rPr>
              <a:t> 학습 구현하기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5" y="1875477"/>
            <a:ext cx="5278561" cy="46322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511" b="-1"/>
          <a:stretch/>
        </p:blipFill>
        <p:spPr>
          <a:xfrm>
            <a:off x="6037332" y="2892474"/>
            <a:ext cx="5044122" cy="3787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465" y="1616888"/>
            <a:ext cx="3015856" cy="12019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 flipV="1">
            <a:off x="6348352" y="2984776"/>
            <a:ext cx="788451" cy="715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flipV="1">
            <a:off x="486425" y="2892473"/>
            <a:ext cx="1833328" cy="9921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321" y="2259977"/>
            <a:ext cx="1816193" cy="558829"/>
          </a:xfrm>
          <a:prstGeom prst="rect">
            <a:avLst/>
          </a:prstGeom>
        </p:spPr>
      </p:pic>
      <p:pic>
        <p:nvPicPr>
          <p:cNvPr id="1026" name="Picture 2" descr="https://blog.kakaocdn.net/dn/1QBVl/btqIz4FyMJ3/dn3Vpqk51pgNyiIY8WOKOK/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24" y="4091041"/>
            <a:ext cx="6394336" cy="268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 flipV="1">
            <a:off x="2904521" y="3996344"/>
            <a:ext cx="788451" cy="715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08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4.5.2 </a:t>
            </a:r>
            <a:r>
              <a:rPr lang="ko-KR" altLang="en-US" dirty="0" err="1" smtClean="0">
                <a:solidFill>
                  <a:srgbClr val="FF0000"/>
                </a:solidFill>
              </a:rPr>
              <a:t>미니배치</a:t>
            </a:r>
            <a:r>
              <a:rPr lang="ko-KR" altLang="en-US" dirty="0" smtClean="0">
                <a:solidFill>
                  <a:srgbClr val="FF0000"/>
                </a:solidFill>
              </a:rPr>
              <a:t> 학습 구현하기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5" y="1875477"/>
            <a:ext cx="5278561" cy="46322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511" b="-1"/>
          <a:stretch/>
        </p:blipFill>
        <p:spPr>
          <a:xfrm>
            <a:off x="6037332" y="2892474"/>
            <a:ext cx="5044122" cy="3787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465" y="1616888"/>
            <a:ext cx="3015856" cy="12019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 flipV="1">
            <a:off x="6348352" y="2984776"/>
            <a:ext cx="788451" cy="715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flipV="1">
            <a:off x="486425" y="2892473"/>
            <a:ext cx="1833328" cy="9921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321" y="2259977"/>
            <a:ext cx="1816193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4.5.3 </a:t>
            </a:r>
            <a:r>
              <a:rPr lang="ko-KR" altLang="en-US" dirty="0" smtClean="0">
                <a:solidFill>
                  <a:srgbClr val="FFC000"/>
                </a:solidFill>
              </a:rPr>
              <a:t>시험 데이터로 평가하기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범용 능력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 외에도</a:t>
            </a:r>
            <a:r>
              <a:rPr lang="en-US" altLang="ko-KR" sz="2400" dirty="0" smtClean="0">
                <a:solidFill>
                  <a:srgbClr val="0070C0"/>
                </a:solidFill>
              </a:rPr>
              <a:t>, ~overfitting?</a:t>
            </a: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epoch :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데이터를 모두 소진했을 때의 횟수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1800" dirty="0" smtClean="0">
                <a:solidFill>
                  <a:srgbClr val="0070C0"/>
                </a:solidFill>
              </a:rPr>
              <a:t>m</a:t>
            </a:r>
            <a:r>
              <a:rPr lang="ko-KR" altLang="en-US" sz="1800" dirty="0" smtClean="0">
                <a:solidFill>
                  <a:srgbClr val="0070C0"/>
                </a:solidFill>
              </a:rPr>
              <a:t>개의 데이터를 </a:t>
            </a:r>
            <a:r>
              <a:rPr lang="en-US" altLang="ko-KR" sz="1800" dirty="0" smtClean="0">
                <a:solidFill>
                  <a:srgbClr val="0070C0"/>
                </a:solidFill>
              </a:rPr>
              <a:t>n</a:t>
            </a:r>
            <a:r>
              <a:rPr lang="ko-KR" altLang="en-US" sz="1800" dirty="0" smtClean="0">
                <a:solidFill>
                  <a:srgbClr val="0070C0"/>
                </a:solidFill>
              </a:rPr>
              <a:t>개의 </a:t>
            </a:r>
            <a:r>
              <a:rPr lang="en-US" altLang="ko-KR" sz="1800" dirty="0" smtClean="0">
                <a:solidFill>
                  <a:srgbClr val="0070C0"/>
                </a:solidFill>
              </a:rPr>
              <a:t>mini-batch -&gt; m/n</a:t>
            </a:r>
            <a:r>
              <a:rPr lang="ko-KR" altLang="en-US" sz="1800" dirty="0" smtClean="0">
                <a:solidFill>
                  <a:srgbClr val="0070C0"/>
                </a:solidFill>
              </a:rPr>
              <a:t>회</a:t>
            </a:r>
            <a:r>
              <a:rPr lang="en-US" altLang="ko-KR" sz="1800" dirty="0" smtClean="0">
                <a:solidFill>
                  <a:srgbClr val="0070C0"/>
                </a:solidFill>
              </a:rPr>
              <a:t>=1</a:t>
            </a:r>
            <a:r>
              <a:rPr lang="ko-KR" altLang="en-US" sz="1800" dirty="0" err="1" smtClean="0">
                <a:solidFill>
                  <a:srgbClr val="0070C0"/>
                </a:solidFill>
              </a:rPr>
              <a:t>에폭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1800" dirty="0" err="1">
                <a:solidFill>
                  <a:srgbClr val="FFC000"/>
                </a:solidFill>
              </a:rPr>
              <a:t>미니배치</a:t>
            </a:r>
            <a:r>
              <a:rPr lang="ko-KR" altLang="en-US" sz="1800" dirty="0">
                <a:solidFill>
                  <a:srgbClr val="FFC000"/>
                </a:solidFill>
              </a:rPr>
              <a:t> 크기가 </a:t>
            </a:r>
            <a:r>
              <a:rPr lang="en-US" altLang="ko-KR" sz="1800" dirty="0">
                <a:solidFill>
                  <a:srgbClr val="FFC000"/>
                </a:solidFill>
              </a:rPr>
              <a:t>100</a:t>
            </a:r>
            <a:r>
              <a:rPr lang="ko-KR" altLang="en-US" sz="1800" dirty="0">
                <a:solidFill>
                  <a:srgbClr val="FFC000"/>
                </a:solidFill>
              </a:rPr>
              <a:t>이고 전체 훈련 </a:t>
            </a:r>
            <a:r>
              <a:rPr lang="ko-KR" altLang="en-US" sz="1800" dirty="0" err="1">
                <a:solidFill>
                  <a:srgbClr val="FFC000"/>
                </a:solidFill>
              </a:rPr>
              <a:t>데이터셋이</a:t>
            </a:r>
            <a:r>
              <a:rPr lang="ko-KR" altLang="en-US" sz="1800" dirty="0">
                <a:solidFill>
                  <a:srgbClr val="FFC000"/>
                </a:solidFill>
              </a:rPr>
              <a:t> </a:t>
            </a:r>
            <a:r>
              <a:rPr lang="en-US" altLang="ko-KR" sz="1800" dirty="0">
                <a:solidFill>
                  <a:srgbClr val="FFC000"/>
                </a:solidFill>
              </a:rPr>
              <a:t>60000</a:t>
            </a:r>
            <a:r>
              <a:rPr lang="ko-KR" altLang="en-US" sz="1800" dirty="0">
                <a:solidFill>
                  <a:srgbClr val="FFC000"/>
                </a:solidFill>
              </a:rPr>
              <a:t>개인 경우</a:t>
            </a:r>
            <a:r>
              <a:rPr lang="en-US" altLang="ko-KR" sz="1800" dirty="0">
                <a:solidFill>
                  <a:srgbClr val="FFC000"/>
                </a:solidFill>
              </a:rPr>
              <a:t>, 1</a:t>
            </a:r>
            <a:r>
              <a:rPr lang="ko-KR" altLang="en-US" sz="1800" dirty="0" err="1">
                <a:solidFill>
                  <a:srgbClr val="FFC000"/>
                </a:solidFill>
              </a:rPr>
              <a:t>에폭은</a:t>
            </a:r>
            <a:r>
              <a:rPr lang="ko-KR" altLang="en-US" sz="1800" dirty="0">
                <a:solidFill>
                  <a:srgbClr val="FFC000"/>
                </a:solidFill>
              </a:rPr>
              <a:t> </a:t>
            </a:r>
            <a:r>
              <a:rPr lang="en-US" altLang="ko-KR" sz="1800" dirty="0">
                <a:solidFill>
                  <a:srgbClr val="FFC000"/>
                </a:solidFill>
              </a:rPr>
              <a:t>60000/100 = 600</a:t>
            </a:r>
            <a:r>
              <a:rPr lang="ko-KR" altLang="en-US" sz="1800" dirty="0">
                <a:solidFill>
                  <a:srgbClr val="FFC000"/>
                </a:solidFill>
              </a:rPr>
              <a:t>회가 되며</a:t>
            </a:r>
            <a:r>
              <a:rPr lang="en-US" altLang="ko-KR" sz="1800" dirty="0">
                <a:solidFill>
                  <a:srgbClr val="FFC000"/>
                </a:solidFill>
              </a:rPr>
              <a:t>, </a:t>
            </a:r>
            <a:r>
              <a:rPr lang="ko-KR" altLang="en-US" sz="1800" dirty="0">
                <a:solidFill>
                  <a:srgbClr val="FFC000"/>
                </a:solidFill>
              </a:rPr>
              <a:t>사용자가 총 </a:t>
            </a:r>
            <a:r>
              <a:rPr lang="en-US" altLang="ko-KR" sz="1800" dirty="0">
                <a:solidFill>
                  <a:srgbClr val="FFC000"/>
                </a:solidFill>
              </a:rPr>
              <a:t>10000</a:t>
            </a:r>
            <a:r>
              <a:rPr lang="ko-KR" altLang="en-US" sz="1800" dirty="0">
                <a:solidFill>
                  <a:srgbClr val="FFC000"/>
                </a:solidFill>
              </a:rPr>
              <a:t>번의 반복을 수행하면 총 </a:t>
            </a:r>
            <a:r>
              <a:rPr lang="ko-KR" altLang="en-US" sz="1800" dirty="0" err="1">
                <a:solidFill>
                  <a:srgbClr val="FFC000"/>
                </a:solidFill>
              </a:rPr>
              <a:t>에폭은</a:t>
            </a:r>
            <a:r>
              <a:rPr lang="ko-KR" altLang="en-US" sz="1800" dirty="0">
                <a:solidFill>
                  <a:srgbClr val="FFC000"/>
                </a:solidFill>
              </a:rPr>
              <a:t> </a:t>
            </a:r>
            <a:r>
              <a:rPr lang="en-US" altLang="ko-KR" sz="1800" dirty="0">
                <a:solidFill>
                  <a:srgbClr val="FFC000"/>
                </a:solidFill>
              </a:rPr>
              <a:t>10000/600 = 16.67(</a:t>
            </a:r>
            <a:r>
              <a:rPr lang="ko-KR" altLang="en-US" sz="1800" dirty="0">
                <a:solidFill>
                  <a:srgbClr val="FFC000"/>
                </a:solidFill>
              </a:rPr>
              <a:t>약 </a:t>
            </a:r>
            <a:r>
              <a:rPr lang="en-US" altLang="ko-KR" sz="1800" dirty="0">
                <a:solidFill>
                  <a:srgbClr val="FFC000"/>
                </a:solidFill>
              </a:rPr>
              <a:t>17 </a:t>
            </a:r>
            <a:r>
              <a:rPr lang="ko-KR" altLang="en-US" sz="1800" dirty="0" err="1">
                <a:solidFill>
                  <a:srgbClr val="FFC000"/>
                </a:solidFill>
              </a:rPr>
              <a:t>에폭</a:t>
            </a:r>
            <a:r>
              <a:rPr lang="en-US" altLang="ko-KR" sz="1800" dirty="0" smtClean="0">
                <a:solidFill>
                  <a:srgbClr val="FFC000"/>
                </a:solidFill>
              </a:rPr>
              <a:t>)</a:t>
            </a:r>
            <a:endParaRPr lang="en-US" altLang="ko-KR" sz="1800" dirty="0">
              <a:solidFill>
                <a:srgbClr val="FFC000"/>
              </a:solidFill>
            </a:endParaRPr>
          </a:p>
          <a:p>
            <a:r>
              <a:rPr lang="ko-KR" altLang="en-US" sz="2200" dirty="0" smtClean="0">
                <a:solidFill>
                  <a:srgbClr val="0070C0"/>
                </a:solidFill>
              </a:rPr>
              <a:t>정확도 </a:t>
            </a:r>
            <a:r>
              <a:rPr lang="en-US" altLang="ko-KR" sz="2200" dirty="0" smtClean="0">
                <a:solidFill>
                  <a:srgbClr val="0070C0"/>
                </a:solidFill>
              </a:rPr>
              <a:t>‘1</a:t>
            </a:r>
            <a:r>
              <a:rPr lang="ko-KR" altLang="en-US" sz="2200" dirty="0" err="1" smtClean="0">
                <a:solidFill>
                  <a:srgbClr val="0070C0"/>
                </a:solidFill>
              </a:rPr>
              <a:t>에폭</a:t>
            </a:r>
            <a:r>
              <a:rPr lang="en-US" altLang="ko-KR" sz="2200" dirty="0" smtClean="0">
                <a:solidFill>
                  <a:srgbClr val="0070C0"/>
                </a:solidFill>
              </a:rPr>
              <a:t>’</a:t>
            </a:r>
            <a:r>
              <a:rPr lang="ko-KR" altLang="en-US" sz="2200" dirty="0" smtClean="0">
                <a:solidFill>
                  <a:srgbClr val="0070C0"/>
                </a:solidFill>
              </a:rPr>
              <a:t>마다 계산 </a:t>
            </a:r>
            <a:r>
              <a:rPr lang="en-US" altLang="ko-KR" sz="2200" dirty="0" smtClean="0">
                <a:solidFill>
                  <a:srgbClr val="0070C0"/>
                </a:solidFill>
              </a:rPr>
              <a:t>(</a:t>
            </a:r>
            <a:r>
              <a:rPr lang="ko-KR" altLang="en-US" sz="2200" dirty="0" smtClean="0">
                <a:solidFill>
                  <a:srgbClr val="0070C0"/>
                </a:solidFill>
              </a:rPr>
              <a:t>더 큰 관점</a:t>
            </a:r>
            <a:r>
              <a:rPr lang="en-US" altLang="ko-KR" sz="2200" dirty="0" smtClean="0">
                <a:solidFill>
                  <a:srgbClr val="0070C0"/>
                </a:solidFill>
              </a:rPr>
              <a:t>)</a:t>
            </a:r>
            <a:r>
              <a:rPr lang="ko-KR" altLang="en-US" sz="2200" dirty="0" smtClean="0">
                <a:solidFill>
                  <a:srgbClr val="0070C0"/>
                </a:solidFill>
              </a:rPr>
              <a:t> </a:t>
            </a:r>
            <a:r>
              <a:rPr lang="en-US" altLang="ko-KR" sz="2200" dirty="0" smtClean="0">
                <a:solidFill>
                  <a:srgbClr val="0070C0"/>
                </a:solidFill>
              </a:rPr>
              <a:t>&lt;- </a:t>
            </a:r>
            <a:r>
              <a:rPr lang="ko-KR" altLang="en-US" sz="2200" dirty="0" err="1" smtClean="0">
                <a:solidFill>
                  <a:srgbClr val="0070C0"/>
                </a:solidFill>
              </a:rPr>
              <a:t>매번하기엔</a:t>
            </a:r>
            <a:r>
              <a:rPr lang="ko-KR" altLang="en-US" sz="2200" dirty="0" smtClean="0">
                <a:solidFill>
                  <a:srgbClr val="0070C0"/>
                </a:solidFill>
              </a:rPr>
              <a:t> </a:t>
            </a:r>
            <a:r>
              <a:rPr lang="ko-KR" altLang="en-US" sz="2200" dirty="0" err="1" smtClean="0">
                <a:solidFill>
                  <a:srgbClr val="0070C0"/>
                </a:solidFill>
              </a:rPr>
              <a:t>오래걸리고</a:t>
            </a:r>
            <a:r>
              <a:rPr lang="ko-KR" altLang="en-US" sz="2200" dirty="0" smtClean="0">
                <a:solidFill>
                  <a:srgbClr val="0070C0"/>
                </a:solidFill>
              </a:rPr>
              <a:t> 필요</a:t>
            </a:r>
            <a:r>
              <a:rPr lang="en-US" altLang="ko-KR" sz="2200" dirty="0" smtClean="0">
                <a:solidFill>
                  <a:srgbClr val="0070C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30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4.5.3 </a:t>
            </a:r>
            <a:r>
              <a:rPr lang="ko-KR" altLang="en-US" dirty="0" smtClean="0">
                <a:solidFill>
                  <a:srgbClr val="FF0000"/>
                </a:solidFill>
              </a:rPr>
              <a:t>시험 데이터로 평가하기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99" y="2240498"/>
            <a:ext cx="4696955" cy="3650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54" y="1991771"/>
            <a:ext cx="7133267" cy="432260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 flipV="1">
            <a:off x="-56280" y="5637740"/>
            <a:ext cx="3873225" cy="33034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 flipV="1">
            <a:off x="7824562" y="3277110"/>
            <a:ext cx="1018729" cy="2700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 flipV="1">
            <a:off x="4418577" y="4780654"/>
            <a:ext cx="4801787" cy="174615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 flipV="1">
            <a:off x="7094271" y="5968082"/>
            <a:ext cx="190244" cy="1504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882" y="382544"/>
            <a:ext cx="3629639" cy="130814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35255" y="5369992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  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42916" y="4965908"/>
            <a:ext cx="3509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</a:rPr>
              <a:t>max()? 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만약 </a:t>
            </a:r>
            <a:r>
              <a:rPr lang="en-US" altLang="ko-KR" sz="1200" b="1" dirty="0" err="1">
                <a:solidFill>
                  <a:srgbClr val="FFC000"/>
                </a:solidFill>
              </a:rPr>
              <a:t>train_size</a:t>
            </a:r>
            <a:r>
              <a:rPr lang="en-US" altLang="ko-KR" sz="1200" b="1" dirty="0">
                <a:solidFill>
                  <a:srgbClr val="FFC000"/>
                </a:solidFill>
              </a:rPr>
              <a:t> / </a:t>
            </a:r>
            <a:r>
              <a:rPr lang="en-US" altLang="ko-KR" sz="1200" b="1" dirty="0" err="1">
                <a:solidFill>
                  <a:srgbClr val="FFC000"/>
                </a:solidFill>
              </a:rPr>
              <a:t>batch_size</a:t>
            </a:r>
            <a:r>
              <a:rPr lang="ko-KR" altLang="en-US" sz="1200" b="1" dirty="0">
                <a:solidFill>
                  <a:srgbClr val="FFC000"/>
                </a:solidFill>
              </a:rPr>
              <a:t>가 </a:t>
            </a:r>
            <a:r>
              <a:rPr lang="en-US" altLang="ko-KR" sz="1200" b="1" dirty="0">
                <a:solidFill>
                  <a:srgbClr val="FFC000"/>
                </a:solidFill>
              </a:rPr>
              <a:t>1</a:t>
            </a:r>
            <a:r>
              <a:rPr lang="ko-KR" altLang="en-US" sz="1200" b="1" dirty="0">
                <a:solidFill>
                  <a:srgbClr val="FFC000"/>
                </a:solidFill>
              </a:rPr>
              <a:t>보다 작을 경우에도 최소한 한 번의 반복이 이루어지도록 하기 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위함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65043" y="501207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</a:rPr>
              <a:t>배치사이즈가 </a:t>
            </a:r>
            <a:r>
              <a:rPr lang="en-US" altLang="ko-KR" sz="1200" b="1" dirty="0" err="1" smtClean="0">
                <a:solidFill>
                  <a:srgbClr val="FFC000"/>
                </a:solidFill>
              </a:rPr>
              <a:t>train_size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랑 딱 </a:t>
            </a:r>
            <a:r>
              <a:rPr lang="ko-KR" altLang="en-US" sz="1200" b="1" dirty="0" err="1" smtClean="0">
                <a:solidFill>
                  <a:srgbClr val="FFC000"/>
                </a:solidFill>
              </a:rPr>
              <a:t>나누어떨어져야만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C000"/>
                </a:solidFill>
              </a:rPr>
              <a:t>1</a:t>
            </a:r>
            <a:r>
              <a:rPr lang="ko-KR" altLang="en-US" sz="1200" b="1" dirty="0" err="1" smtClean="0">
                <a:solidFill>
                  <a:srgbClr val="FFC000"/>
                </a:solidFill>
              </a:rPr>
              <a:t>에폭당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 계산 가능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1996" y="3556972"/>
            <a:ext cx="2190525" cy="14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5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4.5.3 </a:t>
            </a:r>
            <a:r>
              <a:rPr lang="ko-KR" altLang="en-US" dirty="0" smtClean="0">
                <a:solidFill>
                  <a:srgbClr val="FF0000"/>
                </a:solidFill>
              </a:rPr>
              <a:t>시험 데이터로 평가하기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38" y="4867194"/>
            <a:ext cx="4141892" cy="1924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242" y="1474899"/>
            <a:ext cx="4143388" cy="33922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25572"/>
            <a:ext cx="4838949" cy="373399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 flipV="1">
            <a:off x="6032585" y="2225572"/>
            <a:ext cx="810073" cy="24760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flipV="1">
            <a:off x="3483005" y="4664053"/>
            <a:ext cx="2437378" cy="27616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 flipV="1">
            <a:off x="6540926" y="5415743"/>
            <a:ext cx="485839" cy="4572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 flipV="1">
            <a:off x="9755646" y="5187102"/>
            <a:ext cx="443903" cy="287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 flipV="1">
            <a:off x="9135307" y="2119239"/>
            <a:ext cx="1240678" cy="46026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7" y="1486975"/>
            <a:ext cx="1544906" cy="32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4.5.3 </a:t>
            </a:r>
            <a:r>
              <a:rPr lang="ko-KR" altLang="en-US" dirty="0" smtClean="0">
                <a:solidFill>
                  <a:srgbClr val="FFC000"/>
                </a:solidFill>
              </a:rPr>
              <a:t>시험 데이터로 평가하기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266" y="1482116"/>
            <a:ext cx="5126264" cy="542465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 flipV="1">
            <a:off x="5606996" y="2458577"/>
            <a:ext cx="1750044" cy="25161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97" y="1807392"/>
            <a:ext cx="4926274" cy="4452731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 flipV="1">
            <a:off x="216426" y="1735685"/>
            <a:ext cx="2148027" cy="33118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296" y="3159589"/>
            <a:ext cx="4900204" cy="37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2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4.6 </a:t>
            </a:r>
            <a:r>
              <a:rPr lang="ko-KR" altLang="en-US" dirty="0" smtClean="0"/>
              <a:t>정리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신경망의 목표는 손실 함수를 작게 만드는 가중치 매개 변수 값을 찾는 것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ko-KR" altLang="en-US" sz="2400" dirty="0" smtClean="0">
                <a:solidFill>
                  <a:srgbClr val="0070C0"/>
                </a:solidFill>
              </a:rPr>
              <a:t>손실 함수 값이 작은지 알아보는 방법은 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경사법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ko-KR" altLang="en-US" sz="2400" dirty="0" err="1" smtClean="0">
                <a:solidFill>
                  <a:srgbClr val="0070C0"/>
                </a:solidFill>
              </a:rPr>
              <a:t>경사법은</a:t>
            </a:r>
            <a:r>
              <a:rPr lang="ko-KR" altLang="en-US" sz="2400" dirty="0" smtClean="0">
                <a:solidFill>
                  <a:srgbClr val="0070C0"/>
                </a:solidFill>
              </a:rPr>
              <a:t> 함수의 기울기를 이용하는 방법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endParaRPr lang="en-US" altLang="ko-KR" sz="22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0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4.1.2 </a:t>
            </a:r>
            <a:r>
              <a:rPr lang="ko-KR" altLang="en-US" dirty="0" smtClean="0"/>
              <a:t>훈련 데이터와 시험 데이터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test data? </a:t>
            </a:r>
            <a:r>
              <a:rPr lang="ko-KR" altLang="en-US" dirty="0" smtClean="0">
                <a:solidFill>
                  <a:srgbClr val="0070C0"/>
                </a:solidFill>
              </a:rPr>
              <a:t>범용 능력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훈련 데이터 미포함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 평가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overfitting : </a:t>
            </a:r>
            <a:r>
              <a:rPr lang="ko-KR" altLang="en-US" dirty="0" smtClean="0"/>
              <a:t>특정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649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err="1" smtClean="0"/>
              <a:t>손실함수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신경망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하나의 지표</a:t>
            </a:r>
            <a:r>
              <a:rPr lang="ko-KR" altLang="en-US" dirty="0" smtClean="0"/>
              <a:t>를 기준으로 최적의 매개변수 값 탐색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오차제곱합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교차 엔트로피 오차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4.2.1 </a:t>
            </a:r>
            <a:r>
              <a:rPr lang="ko-KR" altLang="en-US" dirty="0" err="1" smtClean="0">
                <a:solidFill>
                  <a:srgbClr val="FFC000"/>
                </a:solidFill>
              </a:rPr>
              <a:t>오차제곱합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sum of squares for error, SSE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가장 많이 쓰임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sz="2400" dirty="0" err="1" smtClean="0"/>
              <a:t>y_k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신경망 출력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소프트맥수</a:t>
            </a:r>
            <a:r>
              <a:rPr lang="ko-KR" altLang="en-US" sz="2400" dirty="0" smtClean="0"/>
              <a:t> 함수 출력</a:t>
            </a:r>
            <a:r>
              <a:rPr lang="en-US" altLang="ko-KR" sz="2400" dirty="0" smtClean="0"/>
              <a:t>), </a:t>
            </a:r>
          </a:p>
          <a:p>
            <a:r>
              <a:rPr lang="en-US" altLang="ko-KR" sz="2400" dirty="0" err="1" smtClean="0"/>
              <a:t>t_k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정답레이블</a:t>
            </a:r>
            <a:r>
              <a:rPr lang="en-US" altLang="ko-KR" sz="2400" dirty="0" smtClean="0"/>
              <a:t>, k </a:t>
            </a:r>
            <a:r>
              <a:rPr lang="ko-KR" altLang="en-US" sz="2400" dirty="0" smtClean="0"/>
              <a:t>데이터 차원 수</a:t>
            </a:r>
            <a:endParaRPr lang="en-US" altLang="ko-KR" sz="2400" dirty="0" smtClean="0"/>
          </a:p>
        </p:txBody>
      </p:sp>
      <p:pic>
        <p:nvPicPr>
          <p:cNvPr id="2050" name="Picture 2" descr="https://velog.velcdn.com/post-images%2Fdscwinterstudy%2F0c2c2490-419a-11ea-9479-ad3ff669a3cd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550" y="3961167"/>
            <a:ext cx="33337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974" y="942268"/>
            <a:ext cx="5649008" cy="6844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823802" y="1212804"/>
            <a:ext cx="4942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원</a:t>
            </a:r>
            <a:r>
              <a:rPr lang="en-US" altLang="ko-KR" b="1" dirty="0" smtClean="0">
                <a:solidFill>
                  <a:srgbClr val="0070C0"/>
                </a:solidFill>
              </a:rPr>
              <a:t>-</a:t>
            </a:r>
            <a:r>
              <a:rPr lang="ko-KR" altLang="en-US" b="1" dirty="0" err="1" smtClean="0">
                <a:solidFill>
                  <a:srgbClr val="0070C0"/>
                </a:solidFill>
              </a:rPr>
              <a:t>핫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인코딩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550" y="5201005"/>
            <a:ext cx="4353450" cy="9159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770" y="2373086"/>
            <a:ext cx="5052055" cy="426310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218833" y="1239326"/>
            <a:ext cx="346738" cy="41937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01001" y="4615201"/>
            <a:ext cx="284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decimal place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87974" y="500706"/>
            <a:ext cx="7336971" cy="37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</a:rPr>
              <a:t>레이블을 </a:t>
            </a:r>
            <a:r>
              <a:rPr lang="ko-KR" altLang="en-US" b="1" dirty="0">
                <a:solidFill>
                  <a:srgbClr val="FFC000"/>
                </a:solidFill>
              </a:rPr>
              <a:t>해당 클래스에 대한 확률 분포로 변환하는 </a:t>
            </a:r>
            <a:r>
              <a:rPr lang="ko-KR" altLang="en-US" b="1" dirty="0" smtClean="0">
                <a:solidFill>
                  <a:srgbClr val="FFC000"/>
                </a:solidFill>
              </a:rPr>
              <a:t>방법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.2.2 </a:t>
            </a:r>
            <a:r>
              <a:rPr lang="ko-KR" altLang="en-US" dirty="0" smtClean="0"/>
              <a:t>교차 엔트로피 오차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log </a:t>
            </a:r>
            <a:r>
              <a:rPr lang="ko-KR" altLang="en-US" dirty="0" smtClean="0"/>
              <a:t>밑 </a:t>
            </a:r>
            <a:r>
              <a:rPr lang="en-US" altLang="ko-KR" dirty="0" smtClean="0"/>
              <a:t>e(</a:t>
            </a:r>
            <a:r>
              <a:rPr lang="ko-KR" altLang="en-US" dirty="0" smtClean="0"/>
              <a:t>자연로그</a:t>
            </a:r>
            <a:r>
              <a:rPr lang="en-US" altLang="ko-KR" dirty="0" smtClean="0"/>
              <a:t>)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정답일 때의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en-US" altLang="ko-KR" dirty="0" err="1" smtClean="0">
                <a:solidFill>
                  <a:srgbClr val="0070C0"/>
                </a:solidFill>
              </a:rPr>
              <a:t>t_k</a:t>
            </a:r>
            <a:r>
              <a:rPr lang="en-US" altLang="ko-KR" dirty="0" smtClean="0">
                <a:solidFill>
                  <a:srgbClr val="0070C0"/>
                </a:solidFill>
              </a:rPr>
              <a:t>=1) </a:t>
            </a:r>
            <a:r>
              <a:rPr lang="ko-KR" altLang="en-US" dirty="0" smtClean="0">
                <a:solidFill>
                  <a:srgbClr val="0070C0"/>
                </a:solidFill>
              </a:rPr>
              <a:t>자연로그 계산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or </a:t>
            </a:r>
            <a:r>
              <a:rPr lang="en-US" altLang="ko-KR" dirty="0" err="1" smtClean="0">
                <a:solidFill>
                  <a:srgbClr val="0070C0"/>
                </a:solidFill>
              </a:rPr>
              <a:t>t_k</a:t>
            </a:r>
            <a:r>
              <a:rPr lang="en-US" altLang="ko-KR" dirty="0" smtClean="0">
                <a:solidFill>
                  <a:srgbClr val="0070C0"/>
                </a:solidFill>
              </a:rPr>
              <a:t>=0</a:t>
            </a: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y_k</a:t>
            </a:r>
            <a:r>
              <a:rPr lang="ko-KR" altLang="en-US" dirty="0" smtClean="0">
                <a:solidFill>
                  <a:srgbClr val="0070C0"/>
                </a:solidFill>
              </a:rPr>
              <a:t>가 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에 가까울수록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정답일수록 값 커짐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아주 작은 </a:t>
            </a:r>
            <a:r>
              <a:rPr lang="en-US" altLang="ko-KR" dirty="0" smtClean="0">
                <a:solidFill>
                  <a:srgbClr val="0070C0"/>
                </a:solidFill>
              </a:rPr>
              <a:t>delta </a:t>
            </a:r>
            <a:r>
              <a:rPr lang="ko-KR" altLang="en-US" dirty="0" err="1" smtClean="0">
                <a:solidFill>
                  <a:srgbClr val="0070C0"/>
                </a:solidFill>
              </a:rPr>
              <a:t>더해줌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&lt;- log0 = -</a:t>
            </a:r>
            <a:r>
              <a:rPr lang="en-US" altLang="ko-KR" dirty="0" err="1" smtClean="0">
                <a:solidFill>
                  <a:srgbClr val="0070C0"/>
                </a:solidFill>
              </a:rPr>
              <a:t>inf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3074" name="Picture 2" descr="https://velog.velcdn.com/post-images%2Fdscwinterstudy%2Fb176eb30-42a1-11ea-a67c-c756fb257db9%2Fe-4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770" y="449016"/>
            <a:ext cx="32194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elog.velcdn.com/post-images%2Fdscwinterstudy%2F771df610-419b-11ea-a3b8-fd5b14e3378a%2F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72" y="1376775"/>
            <a:ext cx="3776744" cy="29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3" y="4880837"/>
            <a:ext cx="4506642" cy="94344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1370510" y="1308535"/>
            <a:ext cx="412296" cy="3002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19684" y="5448019"/>
            <a:ext cx="579442" cy="35267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842" y="4228636"/>
            <a:ext cx="4610337" cy="2559182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670999" y="4609819"/>
            <a:ext cx="350287" cy="36495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670998" y="5800698"/>
            <a:ext cx="350287" cy="36495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21285" y="5352452"/>
            <a:ext cx="284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decimal place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4.2.3 </a:t>
            </a:r>
            <a:r>
              <a:rPr lang="ko-KR" altLang="en-US" dirty="0" err="1" smtClean="0"/>
              <a:t>미니배치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pic>
        <p:nvPicPr>
          <p:cNvPr id="4098" name="Picture 2" descr="https://velog.velcdn.com/images/jhdai_ly/post/4ae04911-c811-4112-aa06-d50a0a54d660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5" y="497845"/>
            <a:ext cx="47244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모든 훈련 데이터를 </a:t>
            </a:r>
            <a:r>
              <a:rPr lang="ko-KR" altLang="en-US" dirty="0" smtClean="0">
                <a:solidFill>
                  <a:srgbClr val="0070C0"/>
                </a:solidFill>
              </a:rPr>
              <a:t>대상으로 손실 함수 값 구해야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합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dirty="0" smtClean="0"/>
              <a:t>N</a:t>
            </a:r>
            <a:r>
              <a:rPr lang="ko-KR" altLang="en-US" dirty="0" smtClean="0"/>
              <a:t>개의 데이터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n</a:t>
            </a:r>
            <a:r>
              <a:rPr lang="ko-KR" altLang="en-US" dirty="0" smtClean="0">
                <a:solidFill>
                  <a:srgbClr val="0070C0"/>
                </a:solidFill>
              </a:rPr>
              <a:t>번째 데이터의 </a:t>
            </a:r>
            <a:r>
              <a:rPr lang="en-US" altLang="ko-KR" dirty="0" smtClean="0">
                <a:solidFill>
                  <a:srgbClr val="0070C0"/>
                </a:solidFill>
              </a:rPr>
              <a:t>k</a:t>
            </a:r>
            <a:r>
              <a:rPr lang="ko-KR" altLang="en-US" dirty="0" smtClean="0">
                <a:solidFill>
                  <a:srgbClr val="0070C0"/>
                </a:solidFill>
              </a:rPr>
              <a:t>번째 값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N</a:t>
            </a:r>
            <a:r>
              <a:rPr lang="ko-KR" altLang="en-US" dirty="0" smtClean="0">
                <a:solidFill>
                  <a:srgbClr val="0070C0"/>
                </a:solidFill>
              </a:rPr>
              <a:t>개로 나눠서 정규화 </a:t>
            </a:r>
            <a:r>
              <a:rPr lang="en-US" altLang="ko-KR" dirty="0" smtClean="0">
                <a:solidFill>
                  <a:srgbClr val="0070C0"/>
                </a:solidFill>
              </a:rPr>
              <a:t>-&gt; ‘</a:t>
            </a:r>
            <a:r>
              <a:rPr lang="ko-KR" altLang="en-US" dirty="0" smtClean="0">
                <a:solidFill>
                  <a:srgbClr val="0070C0"/>
                </a:solidFill>
              </a:rPr>
              <a:t>평균 손실 함수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훈련 데이터 개수 상관없이 통일 된 값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mini-batch : </a:t>
            </a:r>
            <a:r>
              <a:rPr lang="ko-KR" altLang="en-US" dirty="0" smtClean="0">
                <a:solidFill>
                  <a:srgbClr val="0070C0"/>
                </a:solidFill>
              </a:rPr>
              <a:t>훈련 데이터 너무 크면 시간 문제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일부를 추려 전체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근사치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로 이용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미니배치</a:t>
            </a:r>
            <a:r>
              <a:rPr lang="ko-KR" altLang="en-US" dirty="0" smtClean="0">
                <a:solidFill>
                  <a:srgbClr val="0070C0"/>
                </a:solidFill>
              </a:rPr>
              <a:t> 학습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np.random.chice</a:t>
            </a:r>
            <a:r>
              <a:rPr lang="en-US" altLang="ko-KR" dirty="0" smtClean="0">
                <a:solidFill>
                  <a:srgbClr val="0070C0"/>
                </a:solidFill>
              </a:rPr>
              <a:t>()</a:t>
            </a: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968343" y="1027906"/>
            <a:ext cx="444542" cy="39085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3679</TotalTime>
  <Words>2520</Words>
  <Application>Microsoft Office PowerPoint</Application>
  <PresentationFormat>와이드스크린</PresentationFormat>
  <Paragraphs>347</Paragraphs>
  <Slides>49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-apple-system</vt:lpstr>
      <vt:lpstr>Söhne</vt:lpstr>
      <vt:lpstr>Söhne Mono</vt:lpstr>
      <vt:lpstr>맑은 고딕</vt:lpstr>
      <vt:lpstr>Arial</vt:lpstr>
      <vt:lpstr>Cambria Math</vt:lpstr>
      <vt:lpstr>Wingdings</vt:lpstr>
      <vt:lpstr>Office 테마</vt:lpstr>
      <vt:lpstr>밑바닥부터 시작하는 딥러닝 -사이토 고키-  황의지</vt:lpstr>
      <vt:lpstr>CHAPTER 4. 신경망 학습</vt:lpstr>
      <vt:lpstr>4.1 데이터에서 학습한다!</vt:lpstr>
      <vt:lpstr>4.1.1 데이터 주도 학습</vt:lpstr>
      <vt:lpstr>4.1.2 훈련 데이터와 시험 데이터 </vt:lpstr>
      <vt:lpstr>4.2 손실함수</vt:lpstr>
      <vt:lpstr>4.2.1 오차제곱합</vt:lpstr>
      <vt:lpstr>4.2.2 교차 엔트로피 오차</vt:lpstr>
      <vt:lpstr>4.2.3 미니배치 학습</vt:lpstr>
      <vt:lpstr>4.2.3 미니배치 학습</vt:lpstr>
      <vt:lpstr>4.2.4 (배치용) 교차 엔트로피 오차 구현하기</vt:lpstr>
      <vt:lpstr>4.2.4 (배치용) 교차 엔트로피 오차 구현하기</vt:lpstr>
      <vt:lpstr>4.2.4 (배치용) 교차 엔트로피 오차 구현하기</vt:lpstr>
      <vt:lpstr>4.2.5 왜 손실 함수를 설정하는가?</vt:lpstr>
      <vt:lpstr>4.3.1 미분</vt:lpstr>
      <vt:lpstr>4.3.1 미분</vt:lpstr>
      <vt:lpstr>4.3.1 미분</vt:lpstr>
      <vt:lpstr>4.3.2 수치 미분의 예</vt:lpstr>
      <vt:lpstr>4.3.2 수치 미분의 예</vt:lpstr>
      <vt:lpstr>4.3.2 수치 미분의 예</vt:lpstr>
      <vt:lpstr>4.3.3 편미분</vt:lpstr>
      <vt:lpstr>4.3.3 편미분</vt:lpstr>
      <vt:lpstr>4.4 기울기</vt:lpstr>
      <vt:lpstr>4.4 기울기</vt:lpstr>
      <vt:lpstr>4.4 기울기</vt:lpstr>
      <vt:lpstr>4.4 기울기</vt:lpstr>
      <vt:lpstr>4.4.1 경사법(경사 하강법)</vt:lpstr>
      <vt:lpstr>4.4.1 경사법(경사 하강법)</vt:lpstr>
      <vt:lpstr>PowerPoint 프레젠테이션</vt:lpstr>
      <vt:lpstr>4.4.1 경사법(경사 하강법)</vt:lpstr>
      <vt:lpstr>4.4.2 신경망에서의 기울기</vt:lpstr>
      <vt:lpstr>4.4.2 신경망에서의 기울기</vt:lpstr>
      <vt:lpstr>4.4.2 신경망에서의 기울기</vt:lpstr>
      <vt:lpstr>4.5 학습 알고리즘 구현하기</vt:lpstr>
      <vt:lpstr>4.5.1 2층 신경망 구현하기</vt:lpstr>
      <vt:lpstr>4.5.1 2층 신경망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4.5.2 미니배치 학습 구현하기</vt:lpstr>
      <vt:lpstr>4.5.3 시험 데이터로 평가하기</vt:lpstr>
      <vt:lpstr>4.5.3 시험 데이터로 평가하기</vt:lpstr>
      <vt:lpstr>4.5.3 시험 데이터로 평가하기</vt:lpstr>
      <vt:lpstr>4.5.3 시험 데이터로 평가하기</vt:lpstr>
      <vt:lpstr>4.6 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밑바닥부터 시작하는 딥러닝 -사이토 고키-  황의지</dc:title>
  <dc:creator>황의지</dc:creator>
  <cp:lastModifiedBy>Uiji</cp:lastModifiedBy>
  <cp:revision>280</cp:revision>
  <dcterms:created xsi:type="dcterms:W3CDTF">2024-01-23T12:02:33Z</dcterms:created>
  <dcterms:modified xsi:type="dcterms:W3CDTF">2024-02-16T15:00:20Z</dcterms:modified>
</cp:coreProperties>
</file>